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1"/>
  </p:notesMasterIdLst>
  <p:sldIdLst>
    <p:sldId id="281" r:id="rId3"/>
    <p:sldId id="319" r:id="rId4"/>
    <p:sldId id="336" r:id="rId5"/>
    <p:sldId id="330" r:id="rId6"/>
    <p:sldId id="335" r:id="rId7"/>
    <p:sldId id="317" r:id="rId8"/>
    <p:sldId id="305" r:id="rId9"/>
    <p:sldId id="306" r:id="rId10"/>
    <p:sldId id="345" r:id="rId11"/>
    <p:sldId id="354" r:id="rId12"/>
    <p:sldId id="340" r:id="rId13"/>
    <p:sldId id="348" r:id="rId14"/>
    <p:sldId id="298" r:id="rId15"/>
    <p:sldId id="295" r:id="rId16"/>
    <p:sldId id="337" r:id="rId17"/>
    <p:sldId id="341" r:id="rId18"/>
    <p:sldId id="314" r:id="rId19"/>
    <p:sldId id="338" r:id="rId20"/>
    <p:sldId id="283" r:id="rId21"/>
    <p:sldId id="293" r:id="rId22"/>
    <p:sldId id="318" r:id="rId23"/>
    <p:sldId id="288" r:id="rId24"/>
    <p:sldId id="276" r:id="rId25"/>
    <p:sldId id="287" r:id="rId26"/>
    <p:sldId id="342" r:id="rId27"/>
    <p:sldId id="316" r:id="rId28"/>
    <p:sldId id="313" r:id="rId29"/>
    <p:sldId id="301" r:id="rId30"/>
    <p:sldId id="286" r:id="rId31"/>
    <p:sldId id="292" r:id="rId32"/>
    <p:sldId id="280" r:id="rId33"/>
    <p:sldId id="282" r:id="rId34"/>
    <p:sldId id="285" r:id="rId35"/>
    <p:sldId id="343" r:id="rId36"/>
    <p:sldId id="353" r:id="rId37"/>
    <p:sldId id="351" r:id="rId38"/>
    <p:sldId id="350" r:id="rId39"/>
    <p:sldId id="329"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007635"/>
    <a:srgbClr val="008A3E"/>
    <a:srgbClr val="686868"/>
    <a:srgbClr val="717171"/>
    <a:srgbClr val="B2B2B2"/>
    <a:srgbClr val="C4C4C4"/>
    <a:srgbClr val="EEF7F8"/>
    <a:srgbClr val="8AF7F8"/>
    <a:srgbClr val="02A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CB5B9-E656-44BE-BF5E-6D9CC02C6D74}" v="2" dt="2025-10-13T00:09:11.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93886" autoAdjust="0"/>
  </p:normalViewPr>
  <p:slideViewPr>
    <p:cSldViewPr>
      <p:cViewPr varScale="1">
        <p:scale>
          <a:sx n="77" d="100"/>
          <a:sy n="77" d="100"/>
        </p:scale>
        <p:origin x="931" y="31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chaffner" userId="89378549f90f3a7f" providerId="LiveId" clId="{51B431CD-FBE1-4B24-83DD-507A1AA9ABD0}"/>
    <pc:docChg chg="undo redo custSel modSld">
      <pc:chgData name="Tom Schaffner" userId="89378549f90f3a7f" providerId="LiveId" clId="{51B431CD-FBE1-4B24-83DD-507A1AA9ABD0}" dt="2025-10-12T22:10:11.112" v="393" actId="20577"/>
      <pc:docMkLst>
        <pc:docMk/>
      </pc:docMkLst>
      <pc:sldChg chg="modSp mod">
        <pc:chgData name="Tom Schaffner" userId="89378549f90f3a7f" providerId="LiveId" clId="{51B431CD-FBE1-4B24-83DD-507A1AA9ABD0}" dt="2025-10-12T22:04:34.206" v="379" actId="732"/>
        <pc:sldMkLst>
          <pc:docMk/>
          <pc:sldMk cId="2529762210" sldId="276"/>
        </pc:sldMkLst>
        <pc:picChg chg="mod modCrop">
          <ac:chgData name="Tom Schaffner" userId="89378549f90f3a7f" providerId="LiveId" clId="{51B431CD-FBE1-4B24-83DD-507A1AA9ABD0}" dt="2025-10-12T22:04:34.206" v="379" actId="732"/>
          <ac:picMkLst>
            <pc:docMk/>
            <pc:sldMk cId="2529762210" sldId="276"/>
            <ac:picMk id="33" creationId="{DAD49D00-CDE2-4AC8-977A-37A1890C7A87}"/>
          </ac:picMkLst>
        </pc:picChg>
      </pc:sldChg>
      <pc:sldChg chg="modSp mod">
        <pc:chgData name="Tom Schaffner" userId="89378549f90f3a7f" providerId="LiveId" clId="{51B431CD-FBE1-4B24-83DD-507A1AA9ABD0}" dt="2025-10-12T22:10:11.112" v="393" actId="20577"/>
        <pc:sldMkLst>
          <pc:docMk/>
          <pc:sldMk cId="560020521" sldId="283"/>
        </pc:sldMkLst>
        <pc:spChg chg="mod">
          <ac:chgData name="Tom Schaffner" userId="89378549f90f3a7f" providerId="LiveId" clId="{51B431CD-FBE1-4B24-83DD-507A1AA9ABD0}" dt="2025-10-12T22:02:25.020" v="371" actId="20577"/>
          <ac:spMkLst>
            <pc:docMk/>
            <pc:sldMk cId="560020521" sldId="283"/>
            <ac:spMk id="3" creationId="{C7AD5255-5DE3-4213-8E1F-A629DA0D2787}"/>
          </ac:spMkLst>
        </pc:spChg>
        <pc:spChg chg="mod">
          <ac:chgData name="Tom Schaffner" userId="89378549f90f3a7f" providerId="LiveId" clId="{51B431CD-FBE1-4B24-83DD-507A1AA9ABD0}" dt="2025-10-12T22:01:33.308" v="351" actId="1037"/>
          <ac:spMkLst>
            <pc:docMk/>
            <pc:sldMk cId="560020521" sldId="283"/>
            <ac:spMk id="5" creationId="{39A3FBC7-792D-4955-8C75-00DBB4253AF9}"/>
          </ac:spMkLst>
        </pc:spChg>
        <pc:spChg chg="mod">
          <ac:chgData name="Tom Schaffner" userId="89378549f90f3a7f" providerId="LiveId" clId="{51B431CD-FBE1-4B24-83DD-507A1AA9ABD0}" dt="2025-10-12T22:01:55.154" v="353" actId="1037"/>
          <ac:spMkLst>
            <pc:docMk/>
            <pc:sldMk cId="560020521" sldId="283"/>
            <ac:spMk id="6" creationId="{9E579118-12B8-4498-AA21-BF228876C2FE}"/>
          </ac:spMkLst>
        </pc:spChg>
        <pc:spChg chg="mod">
          <ac:chgData name="Tom Schaffner" userId="89378549f90f3a7f" providerId="LiveId" clId="{51B431CD-FBE1-4B24-83DD-507A1AA9ABD0}" dt="2025-10-12T22:01:55.154" v="353" actId="1037"/>
          <ac:spMkLst>
            <pc:docMk/>
            <pc:sldMk cId="560020521" sldId="283"/>
            <ac:spMk id="7" creationId="{B570E1CC-00CD-C089-CD48-366185204A94}"/>
          </ac:spMkLst>
        </pc:spChg>
        <pc:spChg chg="mod">
          <ac:chgData name="Tom Schaffner" userId="89378549f90f3a7f" providerId="LiveId" clId="{51B431CD-FBE1-4B24-83DD-507A1AA9ABD0}" dt="2025-10-12T22:01:55.154" v="353" actId="1037"/>
          <ac:spMkLst>
            <pc:docMk/>
            <pc:sldMk cId="560020521" sldId="283"/>
            <ac:spMk id="9" creationId="{FEAECE9B-2BA6-403F-AC22-27808490CDE7}"/>
          </ac:spMkLst>
        </pc:spChg>
        <pc:spChg chg="mod">
          <ac:chgData name="Tom Schaffner" userId="89378549f90f3a7f" providerId="LiveId" clId="{51B431CD-FBE1-4B24-83DD-507A1AA9ABD0}" dt="2025-10-12T22:10:11.112" v="393" actId="20577"/>
          <ac:spMkLst>
            <pc:docMk/>
            <pc:sldMk cId="560020521" sldId="283"/>
            <ac:spMk id="11" creationId="{5265E617-E39A-422F-9340-7408A618B3BF}"/>
          </ac:spMkLst>
        </pc:spChg>
        <pc:graphicFrameChg chg="mod">
          <ac:chgData name="Tom Schaffner" userId="89378549f90f3a7f" providerId="LiveId" clId="{51B431CD-FBE1-4B24-83DD-507A1AA9ABD0}" dt="2025-10-12T22:01:55.154" v="353" actId="1037"/>
          <ac:graphicFrameMkLst>
            <pc:docMk/>
            <pc:sldMk cId="560020521" sldId="283"/>
            <ac:graphicFrameMk id="10" creationId="{AAAC0AD1-EB23-48EE-B2EA-034A0BF28435}"/>
          </ac:graphicFrameMkLst>
        </pc:graphicFrameChg>
      </pc:sldChg>
      <pc:sldChg chg="modSp mod">
        <pc:chgData name="Tom Schaffner" userId="89378549f90f3a7f" providerId="LiveId" clId="{51B431CD-FBE1-4B24-83DD-507A1AA9ABD0}" dt="2025-10-12T22:06:14.732" v="383" actId="1035"/>
        <pc:sldMkLst>
          <pc:docMk/>
          <pc:sldMk cId="3819790339" sldId="287"/>
        </pc:sldMkLst>
        <pc:graphicFrameChg chg="mod">
          <ac:chgData name="Tom Schaffner" userId="89378549f90f3a7f" providerId="LiveId" clId="{51B431CD-FBE1-4B24-83DD-507A1AA9ABD0}" dt="2025-10-12T22:06:14.732" v="383" actId="1035"/>
          <ac:graphicFrameMkLst>
            <pc:docMk/>
            <pc:sldMk cId="3819790339" sldId="287"/>
            <ac:graphicFrameMk id="3" creationId="{7E46992A-B36A-42A2-9E9E-75BFA8244CB7}"/>
          </ac:graphicFrameMkLst>
        </pc:graphicFrameChg>
      </pc:sldChg>
      <pc:sldChg chg="modSp mod">
        <pc:chgData name="Tom Schaffner" userId="89378549f90f3a7f" providerId="LiveId" clId="{51B431CD-FBE1-4B24-83DD-507A1AA9ABD0}" dt="2025-10-12T21:56:49.403" v="259" actId="20577"/>
        <pc:sldMkLst>
          <pc:docMk/>
          <pc:sldMk cId="2510307400" sldId="314"/>
        </pc:sldMkLst>
        <pc:spChg chg="mod">
          <ac:chgData name="Tom Schaffner" userId="89378549f90f3a7f" providerId="LiveId" clId="{51B431CD-FBE1-4B24-83DD-507A1AA9ABD0}" dt="2025-10-12T21:56:49.403" v="259" actId="20577"/>
          <ac:spMkLst>
            <pc:docMk/>
            <pc:sldMk cId="2510307400" sldId="314"/>
            <ac:spMk id="5" creationId="{C768750D-2304-587C-8F8A-89980F64AA31}"/>
          </ac:spMkLst>
        </pc:spChg>
        <pc:spChg chg="mod">
          <ac:chgData name="Tom Schaffner" userId="89378549f90f3a7f" providerId="LiveId" clId="{51B431CD-FBE1-4B24-83DD-507A1AA9ABD0}" dt="2025-10-12T21:56:33.653" v="257" actId="20577"/>
          <ac:spMkLst>
            <pc:docMk/>
            <pc:sldMk cId="2510307400" sldId="314"/>
            <ac:spMk id="6" creationId="{C51F144D-BB18-926E-2EDB-3F43CFCCE984}"/>
          </ac:spMkLst>
        </pc:spChg>
      </pc:sldChg>
      <pc:sldChg chg="modSp mod">
        <pc:chgData name="Tom Schaffner" userId="89378549f90f3a7f" providerId="LiveId" clId="{51B431CD-FBE1-4B24-83DD-507A1AA9ABD0}" dt="2025-10-12T22:03:49.792" v="377" actId="14100"/>
        <pc:sldMkLst>
          <pc:docMk/>
          <pc:sldMk cId="353556603" sldId="318"/>
        </pc:sldMkLst>
        <pc:picChg chg="mod">
          <ac:chgData name="Tom Schaffner" userId="89378549f90f3a7f" providerId="LiveId" clId="{51B431CD-FBE1-4B24-83DD-507A1AA9ABD0}" dt="2025-10-12T22:03:49.792" v="377" actId="14100"/>
          <ac:picMkLst>
            <pc:docMk/>
            <pc:sldMk cId="353556603" sldId="318"/>
            <ac:picMk id="3" creationId="{A93AD89A-DC4B-4813-AF64-1F71D8C81A33}"/>
          </ac:picMkLst>
        </pc:picChg>
      </pc:sldChg>
      <pc:sldChg chg="modSp mod">
        <pc:chgData name="Tom Schaffner" userId="89378549f90f3a7f" providerId="LiveId" clId="{51B431CD-FBE1-4B24-83DD-507A1AA9ABD0}" dt="2025-10-12T21:43:34.924" v="94" actId="20577"/>
        <pc:sldMkLst>
          <pc:docMk/>
          <pc:sldMk cId="2957616935" sldId="335"/>
        </pc:sldMkLst>
        <pc:spChg chg="mod">
          <ac:chgData name="Tom Schaffner" userId="89378549f90f3a7f" providerId="LiveId" clId="{51B431CD-FBE1-4B24-83DD-507A1AA9ABD0}" dt="2025-10-12T21:43:09.736" v="92" actId="1035"/>
          <ac:spMkLst>
            <pc:docMk/>
            <pc:sldMk cId="2957616935" sldId="335"/>
            <ac:spMk id="3" creationId="{84677C72-153B-2CC3-42AE-26380AFFC065}"/>
          </ac:spMkLst>
        </pc:spChg>
        <pc:spChg chg="mod">
          <ac:chgData name="Tom Schaffner" userId="89378549f90f3a7f" providerId="LiveId" clId="{51B431CD-FBE1-4B24-83DD-507A1AA9ABD0}" dt="2025-10-12T21:43:09.736" v="92" actId="1035"/>
          <ac:spMkLst>
            <pc:docMk/>
            <pc:sldMk cId="2957616935" sldId="335"/>
            <ac:spMk id="5" creationId="{C9B89178-FF61-15D2-34C6-F6C9507E0B9F}"/>
          </ac:spMkLst>
        </pc:spChg>
        <pc:spChg chg="mod">
          <ac:chgData name="Tom Schaffner" userId="89378549f90f3a7f" providerId="LiveId" clId="{51B431CD-FBE1-4B24-83DD-507A1AA9ABD0}" dt="2025-10-12T21:43:09.736" v="92" actId="1035"/>
          <ac:spMkLst>
            <pc:docMk/>
            <pc:sldMk cId="2957616935" sldId="335"/>
            <ac:spMk id="6" creationId="{83CA330F-8A70-467C-ADE3-2B9680D49D83}"/>
          </ac:spMkLst>
        </pc:spChg>
        <pc:spChg chg="mod">
          <ac:chgData name="Tom Schaffner" userId="89378549f90f3a7f" providerId="LiveId" clId="{51B431CD-FBE1-4B24-83DD-507A1AA9ABD0}" dt="2025-10-12T21:43:23.212" v="93" actId="14100"/>
          <ac:spMkLst>
            <pc:docMk/>
            <pc:sldMk cId="2957616935" sldId="335"/>
            <ac:spMk id="7" creationId="{E5BDDF99-56FC-039A-E559-28ADBEE1C99D}"/>
          </ac:spMkLst>
        </pc:spChg>
        <pc:spChg chg="mod">
          <ac:chgData name="Tom Schaffner" userId="89378549f90f3a7f" providerId="LiveId" clId="{51B431CD-FBE1-4B24-83DD-507A1AA9ABD0}" dt="2025-10-12T21:43:34.924" v="94" actId="20577"/>
          <ac:spMkLst>
            <pc:docMk/>
            <pc:sldMk cId="2957616935" sldId="335"/>
            <ac:spMk id="9" creationId="{CF20C69D-9E96-B4ED-897B-2031B9EBEAC2}"/>
          </ac:spMkLst>
        </pc:spChg>
        <pc:spChg chg="mod">
          <ac:chgData name="Tom Schaffner" userId="89378549f90f3a7f" providerId="LiveId" clId="{51B431CD-FBE1-4B24-83DD-507A1AA9ABD0}" dt="2025-10-12T21:43:09.736" v="92" actId="1035"/>
          <ac:spMkLst>
            <pc:docMk/>
            <pc:sldMk cId="2957616935" sldId="335"/>
            <ac:spMk id="10" creationId="{0F203228-8E90-AABF-78AF-878571CC5C95}"/>
          </ac:spMkLst>
        </pc:spChg>
        <pc:spChg chg="mod">
          <ac:chgData name="Tom Schaffner" userId="89378549f90f3a7f" providerId="LiveId" clId="{51B431CD-FBE1-4B24-83DD-507A1AA9ABD0}" dt="2025-10-12T21:43:09.736" v="92" actId="1035"/>
          <ac:spMkLst>
            <pc:docMk/>
            <pc:sldMk cId="2957616935" sldId="335"/>
            <ac:spMk id="11" creationId="{91AAD77E-4751-7274-772E-BBF9ADF98BB3}"/>
          </ac:spMkLst>
        </pc:spChg>
        <pc:spChg chg="mod">
          <ac:chgData name="Tom Schaffner" userId="89378549f90f3a7f" providerId="LiveId" clId="{51B431CD-FBE1-4B24-83DD-507A1AA9ABD0}" dt="2025-10-12T21:43:09.736" v="92" actId="1035"/>
          <ac:spMkLst>
            <pc:docMk/>
            <pc:sldMk cId="2957616935" sldId="335"/>
            <ac:spMk id="12" creationId="{41A71629-68A6-35A4-2037-F3564814D5EE}"/>
          </ac:spMkLst>
        </pc:spChg>
        <pc:spChg chg="mod">
          <ac:chgData name="Tom Schaffner" userId="89378549f90f3a7f" providerId="LiveId" clId="{51B431CD-FBE1-4B24-83DD-507A1AA9ABD0}" dt="2025-10-12T21:43:09.736" v="92" actId="1035"/>
          <ac:spMkLst>
            <pc:docMk/>
            <pc:sldMk cId="2957616935" sldId="335"/>
            <ac:spMk id="13" creationId="{C7016A99-19C6-D4EB-05C9-1E5B5697FC21}"/>
          </ac:spMkLst>
        </pc:spChg>
        <pc:spChg chg="mod">
          <ac:chgData name="Tom Schaffner" userId="89378549f90f3a7f" providerId="LiveId" clId="{51B431CD-FBE1-4B24-83DD-507A1AA9ABD0}" dt="2025-10-12T21:43:09.736" v="92" actId="1035"/>
          <ac:spMkLst>
            <pc:docMk/>
            <pc:sldMk cId="2957616935" sldId="335"/>
            <ac:spMk id="14" creationId="{185E1F5B-0EC6-2268-2A78-B6774DA2EF9F}"/>
          </ac:spMkLst>
        </pc:spChg>
        <pc:spChg chg="mod">
          <ac:chgData name="Tom Schaffner" userId="89378549f90f3a7f" providerId="LiveId" clId="{51B431CD-FBE1-4B24-83DD-507A1AA9ABD0}" dt="2025-10-12T21:43:09.736" v="92" actId="1035"/>
          <ac:spMkLst>
            <pc:docMk/>
            <pc:sldMk cId="2957616935" sldId="335"/>
            <ac:spMk id="15" creationId="{93E76F34-7C2A-F9EF-8607-1E2CCED473D8}"/>
          </ac:spMkLst>
        </pc:spChg>
      </pc:sldChg>
      <pc:sldChg chg="delSp modSp mod">
        <pc:chgData name="Tom Schaffner" userId="89378549f90f3a7f" providerId="LiveId" clId="{51B431CD-FBE1-4B24-83DD-507A1AA9ABD0}" dt="2025-10-12T21:54:58.004" v="251" actId="1038"/>
        <pc:sldMkLst>
          <pc:docMk/>
          <pc:sldMk cId="808802600" sldId="337"/>
        </pc:sldMkLst>
        <pc:spChg chg="del">
          <ac:chgData name="Tom Schaffner" userId="89378549f90f3a7f" providerId="LiveId" clId="{51B431CD-FBE1-4B24-83DD-507A1AA9ABD0}" dt="2025-10-12T21:48:36.670" v="209" actId="21"/>
          <ac:spMkLst>
            <pc:docMk/>
            <pc:sldMk cId="808802600" sldId="337"/>
            <ac:spMk id="4" creationId="{1C4F9755-7B51-46FE-EE03-2377913FD203}"/>
          </ac:spMkLst>
        </pc:spChg>
        <pc:spChg chg="mod">
          <ac:chgData name="Tom Schaffner" userId="89378549f90f3a7f" providerId="LiveId" clId="{51B431CD-FBE1-4B24-83DD-507A1AA9ABD0}" dt="2025-10-12T21:49:44.439" v="219" actId="14100"/>
          <ac:spMkLst>
            <pc:docMk/>
            <pc:sldMk cId="808802600" sldId="337"/>
            <ac:spMk id="33" creationId="{129617F2-D93A-553B-62A3-EEFEBB9F3521}"/>
          </ac:spMkLst>
        </pc:spChg>
        <pc:spChg chg="mod">
          <ac:chgData name="Tom Schaffner" userId="89378549f90f3a7f" providerId="LiveId" clId="{51B431CD-FBE1-4B24-83DD-507A1AA9ABD0}" dt="2025-10-12T21:54:58.004" v="251" actId="1038"/>
          <ac:spMkLst>
            <pc:docMk/>
            <pc:sldMk cId="808802600" sldId="337"/>
            <ac:spMk id="34" creationId="{96E6E2AC-4E6C-5375-286E-DF2D77D21802}"/>
          </ac:spMkLst>
        </pc:spChg>
        <pc:picChg chg="mod">
          <ac:chgData name="Tom Schaffner" userId="89378549f90f3a7f" providerId="LiveId" clId="{51B431CD-FBE1-4B24-83DD-507A1AA9ABD0}" dt="2025-10-12T21:52:27.256" v="241" actId="1076"/>
          <ac:picMkLst>
            <pc:docMk/>
            <pc:sldMk cId="808802600" sldId="337"/>
            <ac:picMk id="36" creationId="{C26298B3-5B4A-7C82-EE33-56E237D5FD45}"/>
          </ac:picMkLst>
        </pc:picChg>
        <pc:picChg chg="mod">
          <ac:chgData name="Tom Schaffner" userId="89378549f90f3a7f" providerId="LiveId" clId="{51B431CD-FBE1-4B24-83DD-507A1AA9ABD0}" dt="2025-10-12T21:52:06.801" v="240" actId="1076"/>
          <ac:picMkLst>
            <pc:docMk/>
            <pc:sldMk cId="808802600" sldId="337"/>
            <ac:picMk id="38" creationId="{0CC1929C-8CC3-8DB6-ED2B-BE9ADCB441C6}"/>
          </ac:picMkLst>
        </pc:picChg>
        <pc:picChg chg="mod">
          <ac:chgData name="Tom Schaffner" userId="89378549f90f3a7f" providerId="LiveId" clId="{51B431CD-FBE1-4B24-83DD-507A1AA9ABD0}" dt="2025-10-12T21:51:19.851" v="233" actId="14100"/>
          <ac:picMkLst>
            <pc:docMk/>
            <pc:sldMk cId="808802600" sldId="337"/>
            <ac:picMk id="40" creationId="{E8C50002-1702-57A2-3909-41C85C9A8226}"/>
          </ac:picMkLst>
        </pc:picChg>
      </pc:sldChg>
      <pc:sldChg chg="modSp mod">
        <pc:chgData name="Tom Schaffner" userId="89378549f90f3a7f" providerId="LiveId" clId="{51B431CD-FBE1-4B24-83DD-507A1AA9ABD0}" dt="2025-10-12T21:46:37.835" v="168" actId="20577"/>
        <pc:sldMkLst>
          <pc:docMk/>
          <pc:sldMk cId="3332792439" sldId="341"/>
        </pc:sldMkLst>
        <pc:spChg chg="mod">
          <ac:chgData name="Tom Schaffner" userId="89378549f90f3a7f" providerId="LiveId" clId="{51B431CD-FBE1-4B24-83DD-507A1AA9ABD0}" dt="2025-10-12T21:46:37.835" v="168" actId="20577"/>
          <ac:spMkLst>
            <pc:docMk/>
            <pc:sldMk cId="3332792439" sldId="341"/>
            <ac:spMk id="5" creationId="{08FA54C6-4D8B-05F7-7E50-21F44E80C027}"/>
          </ac:spMkLst>
        </pc:spChg>
      </pc:sldChg>
      <pc:sldChg chg="modSp mod">
        <pc:chgData name="Tom Schaffner" userId="89378549f90f3a7f" providerId="LiveId" clId="{51B431CD-FBE1-4B24-83DD-507A1AA9ABD0}" dt="2025-10-12T22:08:52.125" v="387" actId="20577"/>
        <pc:sldMkLst>
          <pc:docMk/>
          <pc:sldMk cId="1318721762" sldId="343"/>
        </pc:sldMkLst>
        <pc:spChg chg="mod">
          <ac:chgData name="Tom Schaffner" userId="89378549f90f3a7f" providerId="LiveId" clId="{51B431CD-FBE1-4B24-83DD-507A1AA9ABD0}" dt="2025-10-12T22:08:52.125" v="387" actId="20577"/>
          <ac:spMkLst>
            <pc:docMk/>
            <pc:sldMk cId="1318721762" sldId="343"/>
            <ac:spMk id="5" creationId="{08FA54C6-4D8B-05F7-7E50-21F44E80C027}"/>
          </ac:spMkLst>
        </pc:spChg>
      </pc:sldChg>
      <pc:sldChg chg="modSp mod">
        <pc:chgData name="Tom Schaffner" userId="89378549f90f3a7f" providerId="LiveId" clId="{51B431CD-FBE1-4B24-83DD-507A1AA9ABD0}" dt="2025-10-12T21:44:55.977" v="160" actId="20577"/>
        <pc:sldMkLst>
          <pc:docMk/>
          <pc:sldMk cId="948124414" sldId="345"/>
        </pc:sldMkLst>
        <pc:spChg chg="mod">
          <ac:chgData name="Tom Schaffner" userId="89378549f90f3a7f" providerId="LiveId" clId="{51B431CD-FBE1-4B24-83DD-507A1AA9ABD0}" dt="2025-10-12T21:44:55.977" v="160" actId="20577"/>
          <ac:spMkLst>
            <pc:docMk/>
            <pc:sldMk cId="948124414" sldId="345"/>
            <ac:spMk id="2" creationId="{3A1B7DF2-AACA-4EB7-8C6F-7DDCA44AB0F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Media Placement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2917623198016993E-2"/>
          <c:y val="0.17549409601222501"/>
          <c:w val="0.97416475360396604"/>
          <c:h val="0.56174555505534973"/>
        </c:manualLayout>
      </c:layout>
      <c:lineChart>
        <c:grouping val="stacked"/>
        <c:varyColors val="0"/>
        <c:ser>
          <c:idx val="0"/>
          <c:order val="0"/>
          <c:tx>
            <c:strRef>
              <c:f>Sheet1!$B$1</c:f>
              <c:strCache>
                <c:ptCount val="1"/>
                <c:pt idx="0">
                  <c:v>Social Media (posts)*</c:v>
                </c:pt>
              </c:strCache>
            </c:strRef>
          </c:tx>
          <c:spPr>
            <a:ln w="31750" cap="rnd">
              <a:solidFill>
                <a:srgbClr val="C00000"/>
              </a:solidFill>
              <a:round/>
            </a:ln>
            <a:effectLst/>
          </c:spPr>
          <c:marker>
            <c:symbol val="circle"/>
            <c:size val="17"/>
            <c:spPr>
              <a:solidFill>
                <a:schemeClr val="accent1"/>
              </a:solidFill>
              <a:ln>
                <a:noFill/>
              </a:ln>
              <a:effectLst/>
            </c:spPr>
          </c:marker>
          <c:dLbls>
            <c:spPr>
              <a:solidFill>
                <a:srgbClr val="C00000"/>
              </a:solidFill>
              <a:ln>
                <a:solidFill>
                  <a:schemeClr val="accent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c:v>
                </c:pt>
                <c:pt idx="1">
                  <c:v>8</c:v>
                </c:pt>
                <c:pt idx="2">
                  <c:v>18</c:v>
                </c:pt>
                <c:pt idx="3">
                  <c:v>37</c:v>
                </c:pt>
                <c:pt idx="4">
                  <c:v>52</c:v>
                </c:pt>
              </c:numCache>
            </c:numRef>
          </c:val>
          <c:smooth val="0"/>
          <c:extLst>
            <c:ext xmlns:c16="http://schemas.microsoft.com/office/drawing/2014/chart" uri="{C3380CC4-5D6E-409C-BE32-E72D297353CC}">
              <c16:uniqueId val="{00000000-9ACB-4921-872B-E3DE975B16B3}"/>
            </c:ext>
          </c:extLst>
        </c:ser>
        <c:ser>
          <c:idx val="1"/>
          <c:order val="1"/>
          <c:tx>
            <c:strRef>
              <c:f>Sheet1!$C$1</c:f>
              <c:strCache>
                <c:ptCount val="1"/>
                <c:pt idx="0">
                  <c:v>Earned Print/Online Media**</c:v>
                </c:pt>
              </c:strCache>
            </c:strRef>
          </c:tx>
          <c:spPr>
            <a:ln w="31750" cap="rnd">
              <a:solidFill>
                <a:schemeClr val="tx2"/>
              </a:solidFill>
              <a:round/>
            </a:ln>
            <a:effectLst/>
          </c:spPr>
          <c:marker>
            <c:symbol val="circle"/>
            <c:size val="17"/>
            <c:spPr>
              <a:solidFill>
                <a:schemeClr val="accent2"/>
              </a:solidFill>
              <a:ln>
                <a:noFill/>
              </a:ln>
              <a:effectLst/>
            </c:spPr>
          </c:marker>
          <c:dLbls>
            <c:spPr>
              <a:solidFill>
                <a:schemeClr val="accent3">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9</c:v>
                </c:pt>
                <c:pt idx="1">
                  <c:v>16</c:v>
                </c:pt>
                <c:pt idx="2">
                  <c:v>33</c:v>
                </c:pt>
                <c:pt idx="3">
                  <c:v>43</c:v>
                </c:pt>
                <c:pt idx="4">
                  <c:v>57</c:v>
                </c:pt>
              </c:numCache>
            </c:numRef>
          </c:val>
          <c:smooth val="0"/>
          <c:extLst>
            <c:ext xmlns:c16="http://schemas.microsoft.com/office/drawing/2014/chart" uri="{C3380CC4-5D6E-409C-BE32-E72D297353CC}">
              <c16:uniqueId val="{00000001-9ACB-4921-872B-E3DE975B16B3}"/>
            </c:ext>
          </c:extLst>
        </c:ser>
        <c:dLbls>
          <c:dLblPos val="ctr"/>
          <c:showLegendKey val="0"/>
          <c:showVal val="1"/>
          <c:showCatName val="0"/>
          <c:showSerName val="0"/>
          <c:showPercent val="0"/>
          <c:showBubbleSize val="0"/>
        </c:dLbls>
        <c:marker val="1"/>
        <c:smooth val="0"/>
        <c:axId val="444352720"/>
        <c:axId val="444351080"/>
      </c:lineChart>
      <c:catAx>
        <c:axId val="4443527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44351080"/>
        <c:crosses val="autoZero"/>
        <c:auto val="1"/>
        <c:lblAlgn val="ctr"/>
        <c:lblOffset val="100"/>
        <c:noMultiLvlLbl val="0"/>
      </c:catAx>
      <c:valAx>
        <c:axId val="444351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44352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81000">
          <a:schemeClr val="bg1">
            <a:lumMod val="95000"/>
          </a:schemeClr>
        </a:gs>
        <a:gs pos="0">
          <a:schemeClr val="bg1"/>
        </a:gs>
        <a:gs pos="100000">
          <a:schemeClr val="bg1">
            <a:lumMod val="85000"/>
          </a:schemeClr>
        </a:gs>
      </a:gsLst>
      <a:path path="circle">
        <a:fillToRect l="50000" t="50000" r="50000" b="50000"/>
      </a:path>
      <a:tileRect/>
    </a:gradFill>
    <a:ln w="9525" cap="flat" cmpd="sng" algn="ctr">
      <a:solidFill>
        <a:schemeClr val="dk1">
          <a:lumMod val="25000"/>
          <a:lumOff val="75000"/>
        </a:schemeClr>
      </a:solidFill>
      <a:round/>
    </a:ln>
    <a:effectLst>
      <a:outerShdw blurRad="228600" dist="50800" dir="600000" algn="tl" rotWithShape="0">
        <a:schemeClr val="bg1">
          <a:lumMod val="75000"/>
          <a:alpha val="99000"/>
        </a:schemeClr>
      </a:outerShdw>
      <a:softEdge rad="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diagrams/_rels/data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jpeg"/></Relationships>
</file>

<file path=ppt/diagrams/_rels/data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image" Target="../media/image9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 Id="rId5" Type="http://schemas.openxmlformats.org/officeDocument/2006/relationships/image" Target="../media/image63.jpeg"/><Relationship Id="rId4" Type="http://schemas.openxmlformats.org/officeDocument/2006/relationships/image" Target="../media/image6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image" Target="../media/image9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40B29-FB0F-4327-ACEE-D31B2F470FC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20587741-7097-4CD1-9854-677FC0F085C2}">
      <dgm:prSet phldrT="[Text]"/>
      <dgm:spPr>
        <a:solidFill>
          <a:schemeClr val="tx2">
            <a:lumMod val="75000"/>
          </a:schemeClr>
        </a:solidFill>
        <a:ln>
          <a:noFill/>
        </a:ln>
      </dgm:spPr>
      <dgm:t>
        <a:bodyPr/>
        <a:lstStyle/>
        <a:p>
          <a:endParaRPr lang="en-US" dirty="0"/>
        </a:p>
      </dgm:t>
    </dgm:pt>
    <dgm:pt modelId="{8DDFE9B9-F41C-43F0-AC22-F0A79820156D}" type="parTrans" cxnId="{97CE928A-81DB-45F8-980F-FB15A0484908}">
      <dgm:prSet/>
      <dgm:spPr/>
      <dgm:t>
        <a:bodyPr/>
        <a:lstStyle/>
        <a:p>
          <a:endParaRPr lang="en-US"/>
        </a:p>
      </dgm:t>
    </dgm:pt>
    <dgm:pt modelId="{987CD911-9FA2-4784-ADAE-3C53F869C235}" type="sibTrans" cxnId="{97CE928A-81DB-45F8-980F-FB15A0484908}">
      <dgm:prSet/>
      <dgm:spPr/>
      <dgm:t>
        <a:bodyPr/>
        <a:lstStyle/>
        <a:p>
          <a:endParaRPr lang="en-US"/>
        </a:p>
      </dgm:t>
    </dgm:pt>
    <dgm:pt modelId="{834ED446-86E9-47A6-92FF-6AB7F47018AA}">
      <dgm:prSet phldrT="[Text]" custT="1"/>
      <dgm:spPr>
        <a:solidFill>
          <a:srgbClr val="03A4A4"/>
        </a:solidFill>
      </dgm:spPr>
      <dgm:t>
        <a:bodyPr lIns="137160" rIns="0"/>
        <a:lstStyle/>
        <a:p>
          <a:pPr algn="l"/>
          <a:endParaRPr lang="en-US" sz="2400" dirty="0"/>
        </a:p>
      </dgm:t>
    </dgm:pt>
    <dgm:pt modelId="{9550FDC3-A6D0-493B-BE0B-D67AB3C5F748}" type="parTrans" cxnId="{23FC3D3A-1341-419D-8475-4126E87B6B17}">
      <dgm:prSet/>
      <dgm:spPr/>
      <dgm:t>
        <a:bodyPr/>
        <a:lstStyle/>
        <a:p>
          <a:endParaRPr lang="en-US"/>
        </a:p>
      </dgm:t>
    </dgm:pt>
    <dgm:pt modelId="{1EBDA9A4-5524-42EC-99DC-5F8DC714E174}" type="sibTrans" cxnId="{23FC3D3A-1341-419D-8475-4126E87B6B17}">
      <dgm:prSet/>
      <dgm:spPr/>
      <dgm:t>
        <a:bodyPr/>
        <a:lstStyle/>
        <a:p>
          <a:endParaRPr lang="en-US"/>
        </a:p>
      </dgm:t>
    </dgm:pt>
    <dgm:pt modelId="{4FC62A38-ACEE-4E68-84F0-96AA7E8DE0EB}">
      <dgm:prSet phldrT="[Text]" custT="1"/>
      <dgm:spPr>
        <a:solidFill>
          <a:srgbClr val="EEF7F8">
            <a:alpha val="89804"/>
          </a:srgbClr>
        </a:solidFill>
        <a:ln>
          <a:solidFill>
            <a:srgbClr val="03A4A4"/>
          </a:solidFill>
        </a:ln>
      </dgm:spPr>
      <dgm:t>
        <a:bodyPr/>
        <a:lstStyle/>
        <a:p>
          <a:pPr>
            <a:spcAft>
              <a:spcPts val="300"/>
            </a:spcAft>
          </a:pPr>
          <a:endParaRPr lang="en-US" sz="1800" dirty="0"/>
        </a:p>
      </dgm:t>
    </dgm:pt>
    <dgm:pt modelId="{5036FD0D-8B2C-477A-BF2C-5C87857B15D2}" type="parTrans" cxnId="{163029C6-E48B-4041-B66D-291C3016B534}">
      <dgm:prSet/>
      <dgm:spPr/>
      <dgm:t>
        <a:bodyPr/>
        <a:lstStyle/>
        <a:p>
          <a:endParaRPr lang="en-US"/>
        </a:p>
      </dgm:t>
    </dgm:pt>
    <dgm:pt modelId="{7D963688-BE13-4BDB-9E23-8096892E1F0E}" type="sibTrans" cxnId="{163029C6-E48B-4041-B66D-291C3016B534}">
      <dgm:prSet/>
      <dgm:spPr/>
      <dgm:t>
        <a:bodyPr/>
        <a:lstStyle/>
        <a:p>
          <a:endParaRPr lang="en-US"/>
        </a:p>
      </dgm:t>
    </dgm:pt>
    <dgm:pt modelId="{BD5361FB-7372-463C-A84D-AA1C889516F5}">
      <dgm:prSet phldrT="[Text]"/>
      <dgm:spPr>
        <a:solidFill>
          <a:schemeClr val="accent4">
            <a:lumMod val="50000"/>
          </a:schemeClr>
        </a:solidFill>
      </dgm:spPr>
      <dgm:t>
        <a:bodyPr/>
        <a:lstStyle/>
        <a:p>
          <a:endParaRPr lang="en-US" dirty="0"/>
        </a:p>
      </dgm:t>
    </dgm:pt>
    <dgm:pt modelId="{F1052B3A-C24C-49F3-811C-3A9E215EDDD1}" type="parTrans" cxnId="{F8578122-8E84-468B-80D3-AF970899BB3F}">
      <dgm:prSet/>
      <dgm:spPr/>
      <dgm:t>
        <a:bodyPr/>
        <a:lstStyle/>
        <a:p>
          <a:endParaRPr lang="en-US"/>
        </a:p>
      </dgm:t>
    </dgm:pt>
    <dgm:pt modelId="{EE751502-D3F3-4954-AF4E-8A1AC8E1D123}" type="sibTrans" cxnId="{F8578122-8E84-468B-80D3-AF970899BB3F}">
      <dgm:prSet/>
      <dgm:spPr/>
      <dgm:t>
        <a:bodyPr/>
        <a:lstStyle/>
        <a:p>
          <a:endParaRPr lang="en-US"/>
        </a:p>
      </dgm:t>
    </dgm:pt>
    <dgm:pt modelId="{B663919A-F572-4B31-B9E8-5D06BBB3CB64}">
      <dgm:prSet phldrT="[Text]"/>
      <dgm:spPr>
        <a:solidFill>
          <a:srgbClr val="EEF7F8">
            <a:alpha val="90000"/>
          </a:srgbClr>
        </a:solidFill>
        <a:ln>
          <a:solidFill>
            <a:schemeClr val="accent4">
              <a:lumMod val="50000"/>
            </a:schemeClr>
          </a:solidFill>
        </a:ln>
      </dgm:spPr>
      <dgm:t>
        <a:bodyPr/>
        <a:lstStyle/>
        <a:p>
          <a:endParaRPr lang="en-US" dirty="0"/>
        </a:p>
      </dgm:t>
    </dgm:pt>
    <dgm:pt modelId="{FB9E7A65-2608-41AA-A34B-59C8D5282F4A}" type="parTrans" cxnId="{B852E91A-2A1D-4F9E-9702-FB6DAF21E26C}">
      <dgm:prSet/>
      <dgm:spPr/>
      <dgm:t>
        <a:bodyPr/>
        <a:lstStyle/>
        <a:p>
          <a:endParaRPr lang="en-US"/>
        </a:p>
      </dgm:t>
    </dgm:pt>
    <dgm:pt modelId="{5DA661F3-61EC-4AD2-A09A-2600884A72B2}" type="sibTrans" cxnId="{B852E91A-2A1D-4F9E-9702-FB6DAF21E26C}">
      <dgm:prSet/>
      <dgm:spPr/>
      <dgm:t>
        <a:bodyPr/>
        <a:lstStyle/>
        <a:p>
          <a:endParaRPr lang="en-US"/>
        </a:p>
      </dgm:t>
    </dgm:pt>
    <dgm:pt modelId="{D6C400B0-6D33-43D3-9E80-F14F5C5E4407}">
      <dgm:prSet phldrT="[Text]"/>
      <dgm:spPr>
        <a:solidFill>
          <a:srgbClr val="93A34D"/>
        </a:solidFill>
      </dgm:spPr>
      <dgm:t>
        <a:bodyPr/>
        <a:lstStyle/>
        <a:p>
          <a:endParaRPr lang="en-US" dirty="0"/>
        </a:p>
      </dgm:t>
    </dgm:pt>
    <dgm:pt modelId="{AF7A22A8-BFAB-4F9E-8EDD-CD5CF95AEF8C}" type="parTrans" cxnId="{836A74AB-0EA3-4B39-84A8-57864E873924}">
      <dgm:prSet/>
      <dgm:spPr/>
      <dgm:t>
        <a:bodyPr/>
        <a:lstStyle/>
        <a:p>
          <a:endParaRPr lang="en-US"/>
        </a:p>
      </dgm:t>
    </dgm:pt>
    <dgm:pt modelId="{10BFCEFA-C71A-42E6-A0F3-6E67E764204E}" type="sibTrans" cxnId="{836A74AB-0EA3-4B39-84A8-57864E873924}">
      <dgm:prSet/>
      <dgm:spPr/>
      <dgm:t>
        <a:bodyPr/>
        <a:lstStyle/>
        <a:p>
          <a:endParaRPr lang="en-US"/>
        </a:p>
      </dgm:t>
    </dgm:pt>
    <dgm:pt modelId="{CF73F4B0-A27A-4347-B7CF-CD385FB90E8E}">
      <dgm:prSet phldrT="[Text]"/>
      <dgm:spPr>
        <a:solidFill>
          <a:srgbClr val="EEF7F8">
            <a:alpha val="90000"/>
          </a:srgbClr>
        </a:solidFill>
        <a:ln>
          <a:solidFill>
            <a:srgbClr val="93A34D"/>
          </a:solidFill>
        </a:ln>
      </dgm:spPr>
      <dgm:t>
        <a:bodyPr/>
        <a:lstStyle/>
        <a:p>
          <a:endParaRPr lang="en-US" dirty="0"/>
        </a:p>
      </dgm:t>
    </dgm:pt>
    <dgm:pt modelId="{B320688B-19C8-4BD8-A363-66D5E7084831}" type="parTrans" cxnId="{53A872D1-5DE9-413D-90BA-90A73F77F02E}">
      <dgm:prSet/>
      <dgm:spPr/>
      <dgm:t>
        <a:bodyPr/>
        <a:lstStyle/>
        <a:p>
          <a:endParaRPr lang="en-US"/>
        </a:p>
      </dgm:t>
    </dgm:pt>
    <dgm:pt modelId="{0ADBACCB-B075-4B5B-A5EC-40AB49F5113A}" type="sibTrans" cxnId="{53A872D1-5DE9-413D-90BA-90A73F77F02E}">
      <dgm:prSet/>
      <dgm:spPr/>
      <dgm:t>
        <a:bodyPr/>
        <a:lstStyle/>
        <a:p>
          <a:endParaRPr lang="en-US"/>
        </a:p>
      </dgm:t>
    </dgm:pt>
    <dgm:pt modelId="{C61E1409-372E-4D6B-BE4B-419E47386172}">
      <dgm:prSet phldrT="[Text]"/>
      <dgm:spPr>
        <a:solidFill>
          <a:srgbClr val="EEF7F8">
            <a:alpha val="90000"/>
          </a:srgbClr>
        </a:solidFill>
        <a:ln>
          <a:solidFill>
            <a:schemeClr val="tx2">
              <a:lumMod val="75000"/>
            </a:schemeClr>
          </a:solidFill>
        </a:ln>
      </dgm:spPr>
      <dgm:t>
        <a:bodyPr/>
        <a:lstStyle/>
        <a:p>
          <a:endParaRPr lang="en-US" dirty="0"/>
        </a:p>
      </dgm:t>
    </dgm:pt>
    <dgm:pt modelId="{F117498B-5138-44DE-B734-6E54AF481425}" type="sibTrans" cxnId="{5171CC21-B0AE-4C3D-8B0C-673F075E9D2C}">
      <dgm:prSet/>
      <dgm:spPr/>
      <dgm:t>
        <a:bodyPr/>
        <a:lstStyle/>
        <a:p>
          <a:endParaRPr lang="en-US"/>
        </a:p>
      </dgm:t>
    </dgm:pt>
    <dgm:pt modelId="{B0143E61-109E-434E-8D30-7A3FA0F20BE7}" type="parTrans" cxnId="{5171CC21-B0AE-4C3D-8B0C-673F075E9D2C}">
      <dgm:prSet/>
      <dgm:spPr/>
      <dgm:t>
        <a:bodyPr/>
        <a:lstStyle/>
        <a:p>
          <a:endParaRPr lang="en-US"/>
        </a:p>
      </dgm:t>
    </dgm:pt>
    <dgm:pt modelId="{46C69520-2FE3-4A8C-A2BB-6C75BA93CC3C}" type="pres">
      <dgm:prSet presAssocID="{56D40B29-FB0F-4327-ACEE-D31B2F470FC2}" presName="cycleMatrixDiagram" presStyleCnt="0">
        <dgm:presLayoutVars>
          <dgm:chMax val="1"/>
          <dgm:dir/>
          <dgm:animLvl val="lvl"/>
          <dgm:resizeHandles val="exact"/>
        </dgm:presLayoutVars>
      </dgm:prSet>
      <dgm:spPr/>
    </dgm:pt>
    <dgm:pt modelId="{5EFCA846-5CE5-4BDE-BE23-66F7FD2494A9}" type="pres">
      <dgm:prSet presAssocID="{56D40B29-FB0F-4327-ACEE-D31B2F470FC2}" presName="children" presStyleCnt="0"/>
      <dgm:spPr/>
    </dgm:pt>
    <dgm:pt modelId="{E6818146-93FE-4451-B5C4-706E10FDD882}" type="pres">
      <dgm:prSet presAssocID="{56D40B29-FB0F-4327-ACEE-D31B2F470FC2}" presName="child1group" presStyleCnt="0"/>
      <dgm:spPr/>
    </dgm:pt>
    <dgm:pt modelId="{B7C5C054-4315-4389-8E64-50FEBCBC431C}" type="pres">
      <dgm:prSet presAssocID="{56D40B29-FB0F-4327-ACEE-D31B2F470FC2}" presName="child1" presStyleLbl="bgAcc1" presStyleIdx="0" presStyleCnt="4" custScaleX="191002" custScaleY="141631" custLinFactNeighborX="-56752" custLinFactNeighborY="8545"/>
      <dgm:spPr/>
    </dgm:pt>
    <dgm:pt modelId="{6C4FBBBB-A020-431B-9DC6-D576A733C8A6}" type="pres">
      <dgm:prSet presAssocID="{56D40B29-FB0F-4327-ACEE-D31B2F470FC2}" presName="child1Text" presStyleLbl="bgAcc1" presStyleIdx="0" presStyleCnt="4">
        <dgm:presLayoutVars>
          <dgm:bulletEnabled val="1"/>
        </dgm:presLayoutVars>
      </dgm:prSet>
      <dgm:spPr/>
    </dgm:pt>
    <dgm:pt modelId="{E814EF9F-1168-4C3D-9CBB-78800717BCCE}" type="pres">
      <dgm:prSet presAssocID="{56D40B29-FB0F-4327-ACEE-D31B2F470FC2}" presName="child2group" presStyleCnt="0"/>
      <dgm:spPr/>
    </dgm:pt>
    <dgm:pt modelId="{FEDFEF0F-4851-48B6-B8B7-8B3DB27E49C5}" type="pres">
      <dgm:prSet presAssocID="{56D40B29-FB0F-4327-ACEE-D31B2F470FC2}" presName="child2" presStyleLbl="bgAcc1" presStyleIdx="1" presStyleCnt="4" custScaleX="191002" custScaleY="141502" custLinFactNeighborX="56942" custLinFactNeighborY="8645"/>
      <dgm:spPr/>
    </dgm:pt>
    <dgm:pt modelId="{C9D0FA67-86C9-4BCD-A2DB-290BF0EF073B}" type="pres">
      <dgm:prSet presAssocID="{56D40B29-FB0F-4327-ACEE-D31B2F470FC2}" presName="child2Text" presStyleLbl="bgAcc1" presStyleIdx="1" presStyleCnt="4">
        <dgm:presLayoutVars>
          <dgm:bulletEnabled val="1"/>
        </dgm:presLayoutVars>
      </dgm:prSet>
      <dgm:spPr/>
    </dgm:pt>
    <dgm:pt modelId="{1B4B3AFE-1D26-47FA-8AC1-C6DC912CEA36}" type="pres">
      <dgm:prSet presAssocID="{56D40B29-FB0F-4327-ACEE-D31B2F470FC2}" presName="child3group" presStyleCnt="0"/>
      <dgm:spPr/>
    </dgm:pt>
    <dgm:pt modelId="{2FCF763B-46A0-4299-B7E6-590508D5E67D}" type="pres">
      <dgm:prSet presAssocID="{56D40B29-FB0F-4327-ACEE-D31B2F470FC2}" presName="child3" presStyleLbl="bgAcc1" presStyleIdx="2" presStyleCnt="4" custScaleX="191380" custScaleY="141647" custLinFactNeighborX="56753" custLinFactNeighborY="-8433"/>
      <dgm:spPr/>
    </dgm:pt>
    <dgm:pt modelId="{B549070A-6451-4B12-91AE-3D6FF6CB774B}" type="pres">
      <dgm:prSet presAssocID="{56D40B29-FB0F-4327-ACEE-D31B2F470FC2}" presName="child3Text" presStyleLbl="bgAcc1" presStyleIdx="2" presStyleCnt="4">
        <dgm:presLayoutVars>
          <dgm:bulletEnabled val="1"/>
        </dgm:presLayoutVars>
      </dgm:prSet>
      <dgm:spPr/>
    </dgm:pt>
    <dgm:pt modelId="{20D1EAE5-42CC-4EA0-8BA4-0A5A8368F5A8}" type="pres">
      <dgm:prSet presAssocID="{56D40B29-FB0F-4327-ACEE-D31B2F470FC2}" presName="child4group" presStyleCnt="0"/>
      <dgm:spPr/>
    </dgm:pt>
    <dgm:pt modelId="{C1D162A1-ED86-47C8-A8DA-B3E5FF74093B}" type="pres">
      <dgm:prSet presAssocID="{56D40B29-FB0F-4327-ACEE-D31B2F470FC2}" presName="child4" presStyleLbl="bgAcc1" presStyleIdx="3" presStyleCnt="4" custScaleX="191002" custScaleY="141631" custLinFactNeighborX="-56752" custLinFactNeighborY="-9402"/>
      <dgm:spPr/>
    </dgm:pt>
    <dgm:pt modelId="{808772D7-258B-4B0E-B750-0B557FFE0BA5}" type="pres">
      <dgm:prSet presAssocID="{56D40B29-FB0F-4327-ACEE-D31B2F470FC2}" presName="child4Text" presStyleLbl="bgAcc1" presStyleIdx="3" presStyleCnt="4">
        <dgm:presLayoutVars>
          <dgm:bulletEnabled val="1"/>
        </dgm:presLayoutVars>
      </dgm:prSet>
      <dgm:spPr/>
    </dgm:pt>
    <dgm:pt modelId="{DCF2ED87-86E3-4CBB-9EE6-07077052342C}" type="pres">
      <dgm:prSet presAssocID="{56D40B29-FB0F-4327-ACEE-D31B2F470FC2}" presName="childPlaceholder" presStyleCnt="0"/>
      <dgm:spPr/>
    </dgm:pt>
    <dgm:pt modelId="{0EE216CA-3F16-4D50-A404-40EF81400CD2}" type="pres">
      <dgm:prSet presAssocID="{56D40B29-FB0F-4327-ACEE-D31B2F470FC2}" presName="circle" presStyleCnt="0"/>
      <dgm:spPr/>
    </dgm:pt>
    <dgm:pt modelId="{F23B19EF-FDFF-4DB8-B4F4-1B8D13A3EF8E}" type="pres">
      <dgm:prSet presAssocID="{56D40B29-FB0F-4327-ACEE-D31B2F470FC2}" presName="quadrant1" presStyleLbl="node1" presStyleIdx="0" presStyleCnt="4" custLinFactNeighborX="-66">
        <dgm:presLayoutVars>
          <dgm:chMax val="1"/>
          <dgm:bulletEnabled val="1"/>
        </dgm:presLayoutVars>
      </dgm:prSet>
      <dgm:spPr/>
    </dgm:pt>
    <dgm:pt modelId="{267C4EF7-66B1-4160-992A-C28647B1BFAE}" type="pres">
      <dgm:prSet presAssocID="{56D40B29-FB0F-4327-ACEE-D31B2F470FC2}" presName="quadrant2" presStyleLbl="node1" presStyleIdx="1" presStyleCnt="4" custLinFactNeighborX="-66">
        <dgm:presLayoutVars>
          <dgm:chMax val="1"/>
          <dgm:bulletEnabled val="1"/>
        </dgm:presLayoutVars>
      </dgm:prSet>
      <dgm:spPr/>
    </dgm:pt>
    <dgm:pt modelId="{C7B24F2B-006C-4D7B-BA92-1C5D2324BF84}" type="pres">
      <dgm:prSet presAssocID="{56D40B29-FB0F-4327-ACEE-D31B2F470FC2}" presName="quadrant3" presStyleLbl="node1" presStyleIdx="2" presStyleCnt="4" custLinFactNeighborX="-66">
        <dgm:presLayoutVars>
          <dgm:chMax val="1"/>
          <dgm:bulletEnabled val="1"/>
        </dgm:presLayoutVars>
      </dgm:prSet>
      <dgm:spPr/>
    </dgm:pt>
    <dgm:pt modelId="{1703907C-366E-4A37-88EC-8B4DF5EEDA44}" type="pres">
      <dgm:prSet presAssocID="{56D40B29-FB0F-4327-ACEE-D31B2F470FC2}" presName="quadrant4" presStyleLbl="node1" presStyleIdx="3" presStyleCnt="4" custLinFactNeighborX="-66">
        <dgm:presLayoutVars>
          <dgm:chMax val="1"/>
          <dgm:bulletEnabled val="1"/>
        </dgm:presLayoutVars>
      </dgm:prSet>
      <dgm:spPr/>
    </dgm:pt>
    <dgm:pt modelId="{DFF642A7-6087-4B7C-9BBC-C8D5FED77499}" type="pres">
      <dgm:prSet presAssocID="{56D40B29-FB0F-4327-ACEE-D31B2F470FC2}" presName="quadrantPlaceholder" presStyleCnt="0"/>
      <dgm:spPr/>
    </dgm:pt>
    <dgm:pt modelId="{E81BD5A0-45F9-4896-B96D-0D10F67E23F9}" type="pres">
      <dgm:prSet presAssocID="{56D40B29-FB0F-4327-ACEE-D31B2F470FC2}" presName="center1" presStyleLbl="fgShp" presStyleIdx="0" presStyleCnt="2" custLinFactNeighborX="-193"/>
      <dgm:spPr>
        <a:solidFill>
          <a:schemeClr val="bg1">
            <a:lumMod val="85000"/>
          </a:schemeClr>
        </a:solidFill>
      </dgm:spPr>
    </dgm:pt>
    <dgm:pt modelId="{F08E5BC7-E84E-4EEE-A94C-550440374557}" type="pres">
      <dgm:prSet presAssocID="{56D40B29-FB0F-4327-ACEE-D31B2F470FC2}" presName="center2" presStyleLbl="fgShp" presStyleIdx="1" presStyleCnt="2" custLinFactNeighborX="-193"/>
      <dgm:spPr>
        <a:solidFill>
          <a:schemeClr val="bg1">
            <a:lumMod val="85000"/>
          </a:schemeClr>
        </a:solidFill>
      </dgm:spPr>
    </dgm:pt>
  </dgm:ptLst>
  <dgm:cxnLst>
    <dgm:cxn modelId="{A6B28E0C-5868-42EF-9B3B-63120C77AFC4}" type="presOf" srcId="{BD5361FB-7372-463C-A84D-AA1C889516F5}" destId="{C7B24F2B-006C-4D7B-BA92-1C5D2324BF84}" srcOrd="0" destOrd="0" presId="urn:microsoft.com/office/officeart/2005/8/layout/cycle4"/>
    <dgm:cxn modelId="{B852E91A-2A1D-4F9E-9702-FB6DAF21E26C}" srcId="{BD5361FB-7372-463C-A84D-AA1C889516F5}" destId="{B663919A-F572-4B31-B9E8-5D06BBB3CB64}" srcOrd="0" destOrd="0" parTransId="{FB9E7A65-2608-41AA-A34B-59C8D5282F4A}" sibTransId="{5DA661F3-61EC-4AD2-A09A-2600884A72B2}"/>
    <dgm:cxn modelId="{5171CC21-B0AE-4C3D-8B0C-673F075E9D2C}" srcId="{20587741-7097-4CD1-9854-677FC0F085C2}" destId="{C61E1409-372E-4D6B-BE4B-419E47386172}" srcOrd="0" destOrd="0" parTransId="{B0143E61-109E-434E-8D30-7A3FA0F20BE7}" sibTransId="{F117498B-5138-44DE-B734-6E54AF481425}"/>
    <dgm:cxn modelId="{F8578122-8E84-468B-80D3-AF970899BB3F}" srcId="{56D40B29-FB0F-4327-ACEE-D31B2F470FC2}" destId="{BD5361FB-7372-463C-A84D-AA1C889516F5}" srcOrd="2" destOrd="0" parTransId="{F1052B3A-C24C-49F3-811C-3A9E215EDDD1}" sibTransId="{EE751502-D3F3-4954-AF4E-8A1AC8E1D123}"/>
    <dgm:cxn modelId="{81876F29-D0E8-4C23-8369-811376184079}" type="presOf" srcId="{C61E1409-372E-4D6B-BE4B-419E47386172}" destId="{6C4FBBBB-A020-431B-9DC6-D576A733C8A6}" srcOrd="1" destOrd="0" presId="urn:microsoft.com/office/officeart/2005/8/layout/cycle4"/>
    <dgm:cxn modelId="{23FC3D3A-1341-419D-8475-4126E87B6B17}" srcId="{56D40B29-FB0F-4327-ACEE-D31B2F470FC2}" destId="{834ED446-86E9-47A6-92FF-6AB7F47018AA}" srcOrd="1" destOrd="0" parTransId="{9550FDC3-A6D0-493B-BE0B-D67AB3C5F748}" sibTransId="{1EBDA9A4-5524-42EC-99DC-5F8DC714E174}"/>
    <dgm:cxn modelId="{C7EFF93B-1A9E-43DB-8251-BEEFAFE3DBD4}" type="presOf" srcId="{CF73F4B0-A27A-4347-B7CF-CD385FB90E8E}" destId="{808772D7-258B-4B0E-B750-0B557FFE0BA5}" srcOrd="1" destOrd="0" presId="urn:microsoft.com/office/officeart/2005/8/layout/cycle4"/>
    <dgm:cxn modelId="{20F32B46-7D60-41AE-9667-67F620299A1A}" type="presOf" srcId="{4FC62A38-ACEE-4E68-84F0-96AA7E8DE0EB}" destId="{FEDFEF0F-4851-48B6-B8B7-8B3DB27E49C5}" srcOrd="0" destOrd="0" presId="urn:microsoft.com/office/officeart/2005/8/layout/cycle4"/>
    <dgm:cxn modelId="{28EF924C-F76D-4308-B896-E78C566FEA2D}" type="presOf" srcId="{20587741-7097-4CD1-9854-677FC0F085C2}" destId="{F23B19EF-FDFF-4DB8-B4F4-1B8D13A3EF8E}" srcOrd="0" destOrd="0" presId="urn:microsoft.com/office/officeart/2005/8/layout/cycle4"/>
    <dgm:cxn modelId="{698DA070-8A7B-488F-84B3-F4F61E6BB362}" type="presOf" srcId="{B663919A-F572-4B31-B9E8-5D06BBB3CB64}" destId="{2FCF763B-46A0-4299-B7E6-590508D5E67D}" srcOrd="0" destOrd="0" presId="urn:microsoft.com/office/officeart/2005/8/layout/cycle4"/>
    <dgm:cxn modelId="{96FB9573-AF25-4A59-96CE-0262938D0153}" type="presOf" srcId="{4FC62A38-ACEE-4E68-84F0-96AA7E8DE0EB}" destId="{C9D0FA67-86C9-4BCD-A2DB-290BF0EF073B}" srcOrd="1" destOrd="0" presId="urn:microsoft.com/office/officeart/2005/8/layout/cycle4"/>
    <dgm:cxn modelId="{FD687F74-453E-437D-AF74-FEB597B5BCE1}" type="presOf" srcId="{834ED446-86E9-47A6-92FF-6AB7F47018AA}" destId="{267C4EF7-66B1-4160-992A-C28647B1BFAE}" srcOrd="0" destOrd="0" presId="urn:microsoft.com/office/officeart/2005/8/layout/cycle4"/>
    <dgm:cxn modelId="{DF367688-DB43-4A65-9F48-CA9DFE1D5F61}" type="presOf" srcId="{B663919A-F572-4B31-B9E8-5D06BBB3CB64}" destId="{B549070A-6451-4B12-91AE-3D6FF6CB774B}" srcOrd="1" destOrd="0" presId="urn:microsoft.com/office/officeart/2005/8/layout/cycle4"/>
    <dgm:cxn modelId="{97CE928A-81DB-45F8-980F-FB15A0484908}" srcId="{56D40B29-FB0F-4327-ACEE-D31B2F470FC2}" destId="{20587741-7097-4CD1-9854-677FC0F085C2}" srcOrd="0" destOrd="0" parTransId="{8DDFE9B9-F41C-43F0-AC22-F0A79820156D}" sibTransId="{987CD911-9FA2-4784-ADAE-3C53F869C235}"/>
    <dgm:cxn modelId="{ECC2B6A6-5CC1-4CC3-883B-AAA06B078D1A}" type="presOf" srcId="{CF73F4B0-A27A-4347-B7CF-CD385FB90E8E}" destId="{C1D162A1-ED86-47C8-A8DA-B3E5FF74093B}" srcOrd="0" destOrd="0" presId="urn:microsoft.com/office/officeart/2005/8/layout/cycle4"/>
    <dgm:cxn modelId="{836A74AB-0EA3-4B39-84A8-57864E873924}" srcId="{56D40B29-FB0F-4327-ACEE-D31B2F470FC2}" destId="{D6C400B0-6D33-43D3-9E80-F14F5C5E4407}" srcOrd="3" destOrd="0" parTransId="{AF7A22A8-BFAB-4F9E-8EDD-CD5CF95AEF8C}" sibTransId="{10BFCEFA-C71A-42E6-A0F3-6E67E764204E}"/>
    <dgm:cxn modelId="{2CF7BBB2-ABBD-41FD-A281-7829E50137A3}" type="presOf" srcId="{C61E1409-372E-4D6B-BE4B-419E47386172}" destId="{B7C5C054-4315-4389-8E64-50FEBCBC431C}" srcOrd="0" destOrd="0" presId="urn:microsoft.com/office/officeart/2005/8/layout/cycle4"/>
    <dgm:cxn modelId="{163029C6-E48B-4041-B66D-291C3016B534}" srcId="{834ED446-86E9-47A6-92FF-6AB7F47018AA}" destId="{4FC62A38-ACEE-4E68-84F0-96AA7E8DE0EB}" srcOrd="0" destOrd="0" parTransId="{5036FD0D-8B2C-477A-BF2C-5C87857B15D2}" sibTransId="{7D963688-BE13-4BDB-9E23-8096892E1F0E}"/>
    <dgm:cxn modelId="{D20557D0-2075-47CA-B03E-5661A9513990}" type="presOf" srcId="{D6C400B0-6D33-43D3-9E80-F14F5C5E4407}" destId="{1703907C-366E-4A37-88EC-8B4DF5EEDA44}" srcOrd="0" destOrd="0" presId="urn:microsoft.com/office/officeart/2005/8/layout/cycle4"/>
    <dgm:cxn modelId="{53A872D1-5DE9-413D-90BA-90A73F77F02E}" srcId="{D6C400B0-6D33-43D3-9E80-F14F5C5E4407}" destId="{CF73F4B0-A27A-4347-B7CF-CD385FB90E8E}" srcOrd="0" destOrd="0" parTransId="{B320688B-19C8-4BD8-A363-66D5E7084831}" sibTransId="{0ADBACCB-B075-4B5B-A5EC-40AB49F5113A}"/>
    <dgm:cxn modelId="{14E85AF6-2582-4F27-B5A8-601EF53ABCB3}" type="presOf" srcId="{56D40B29-FB0F-4327-ACEE-D31B2F470FC2}" destId="{46C69520-2FE3-4A8C-A2BB-6C75BA93CC3C}" srcOrd="0" destOrd="0" presId="urn:microsoft.com/office/officeart/2005/8/layout/cycle4"/>
    <dgm:cxn modelId="{15BE0EFA-392F-4507-94E8-6FEE27FD26DF}" type="presParOf" srcId="{46C69520-2FE3-4A8C-A2BB-6C75BA93CC3C}" destId="{5EFCA846-5CE5-4BDE-BE23-66F7FD2494A9}" srcOrd="0" destOrd="0" presId="urn:microsoft.com/office/officeart/2005/8/layout/cycle4"/>
    <dgm:cxn modelId="{FE999023-BEFC-48A2-9F2F-F505A266D6F3}" type="presParOf" srcId="{5EFCA846-5CE5-4BDE-BE23-66F7FD2494A9}" destId="{E6818146-93FE-4451-B5C4-706E10FDD882}" srcOrd="0" destOrd="0" presId="urn:microsoft.com/office/officeart/2005/8/layout/cycle4"/>
    <dgm:cxn modelId="{B3C3E59B-0212-4F9F-956E-CC348613A5A5}" type="presParOf" srcId="{E6818146-93FE-4451-B5C4-706E10FDD882}" destId="{B7C5C054-4315-4389-8E64-50FEBCBC431C}" srcOrd="0" destOrd="0" presId="urn:microsoft.com/office/officeart/2005/8/layout/cycle4"/>
    <dgm:cxn modelId="{FD1D385D-0A83-4B07-87F7-15D5CDCB4F61}" type="presParOf" srcId="{E6818146-93FE-4451-B5C4-706E10FDD882}" destId="{6C4FBBBB-A020-431B-9DC6-D576A733C8A6}" srcOrd="1" destOrd="0" presId="urn:microsoft.com/office/officeart/2005/8/layout/cycle4"/>
    <dgm:cxn modelId="{E70F7C30-B32A-47CB-8055-B184E7B581B7}" type="presParOf" srcId="{5EFCA846-5CE5-4BDE-BE23-66F7FD2494A9}" destId="{E814EF9F-1168-4C3D-9CBB-78800717BCCE}" srcOrd="1" destOrd="0" presId="urn:microsoft.com/office/officeart/2005/8/layout/cycle4"/>
    <dgm:cxn modelId="{80359A38-F28E-4A54-9697-DA3ABC36F42F}" type="presParOf" srcId="{E814EF9F-1168-4C3D-9CBB-78800717BCCE}" destId="{FEDFEF0F-4851-48B6-B8B7-8B3DB27E49C5}" srcOrd="0" destOrd="0" presId="urn:microsoft.com/office/officeart/2005/8/layout/cycle4"/>
    <dgm:cxn modelId="{2C359C6B-C6A6-4253-AEC5-6EE44B2F263F}" type="presParOf" srcId="{E814EF9F-1168-4C3D-9CBB-78800717BCCE}" destId="{C9D0FA67-86C9-4BCD-A2DB-290BF0EF073B}" srcOrd="1" destOrd="0" presId="urn:microsoft.com/office/officeart/2005/8/layout/cycle4"/>
    <dgm:cxn modelId="{59499051-2667-400D-A16A-D678CD39051A}" type="presParOf" srcId="{5EFCA846-5CE5-4BDE-BE23-66F7FD2494A9}" destId="{1B4B3AFE-1D26-47FA-8AC1-C6DC912CEA36}" srcOrd="2" destOrd="0" presId="urn:microsoft.com/office/officeart/2005/8/layout/cycle4"/>
    <dgm:cxn modelId="{6B6C9326-E6DC-4454-A33F-63C14FE84873}" type="presParOf" srcId="{1B4B3AFE-1D26-47FA-8AC1-C6DC912CEA36}" destId="{2FCF763B-46A0-4299-B7E6-590508D5E67D}" srcOrd="0" destOrd="0" presId="urn:microsoft.com/office/officeart/2005/8/layout/cycle4"/>
    <dgm:cxn modelId="{A1C5EBF9-4E1D-479B-B505-50F732C784F6}" type="presParOf" srcId="{1B4B3AFE-1D26-47FA-8AC1-C6DC912CEA36}" destId="{B549070A-6451-4B12-91AE-3D6FF6CB774B}" srcOrd="1" destOrd="0" presId="urn:microsoft.com/office/officeart/2005/8/layout/cycle4"/>
    <dgm:cxn modelId="{6AE6DC3D-7B5E-4C81-B609-BDC3B85AF298}" type="presParOf" srcId="{5EFCA846-5CE5-4BDE-BE23-66F7FD2494A9}" destId="{20D1EAE5-42CC-4EA0-8BA4-0A5A8368F5A8}" srcOrd="3" destOrd="0" presId="urn:microsoft.com/office/officeart/2005/8/layout/cycle4"/>
    <dgm:cxn modelId="{109B3DB9-6493-4AD9-AED5-E6B5F16E5509}" type="presParOf" srcId="{20D1EAE5-42CC-4EA0-8BA4-0A5A8368F5A8}" destId="{C1D162A1-ED86-47C8-A8DA-B3E5FF74093B}" srcOrd="0" destOrd="0" presId="urn:microsoft.com/office/officeart/2005/8/layout/cycle4"/>
    <dgm:cxn modelId="{8C27FAE5-0DCA-442E-B614-3483D1201424}" type="presParOf" srcId="{20D1EAE5-42CC-4EA0-8BA4-0A5A8368F5A8}" destId="{808772D7-258B-4B0E-B750-0B557FFE0BA5}" srcOrd="1" destOrd="0" presId="urn:microsoft.com/office/officeart/2005/8/layout/cycle4"/>
    <dgm:cxn modelId="{D8CEB8BF-2DB2-42F6-BDBF-417D893C3731}" type="presParOf" srcId="{5EFCA846-5CE5-4BDE-BE23-66F7FD2494A9}" destId="{DCF2ED87-86E3-4CBB-9EE6-07077052342C}" srcOrd="4" destOrd="0" presId="urn:microsoft.com/office/officeart/2005/8/layout/cycle4"/>
    <dgm:cxn modelId="{272A1BE8-5C86-4E59-B001-21E9B544BC24}" type="presParOf" srcId="{46C69520-2FE3-4A8C-A2BB-6C75BA93CC3C}" destId="{0EE216CA-3F16-4D50-A404-40EF81400CD2}" srcOrd="1" destOrd="0" presId="urn:microsoft.com/office/officeart/2005/8/layout/cycle4"/>
    <dgm:cxn modelId="{D611A3E9-31EC-4F5F-B59F-F78104622F55}" type="presParOf" srcId="{0EE216CA-3F16-4D50-A404-40EF81400CD2}" destId="{F23B19EF-FDFF-4DB8-B4F4-1B8D13A3EF8E}" srcOrd="0" destOrd="0" presId="urn:microsoft.com/office/officeart/2005/8/layout/cycle4"/>
    <dgm:cxn modelId="{06B0A153-7A58-4857-A142-4EF1950566DA}" type="presParOf" srcId="{0EE216CA-3F16-4D50-A404-40EF81400CD2}" destId="{267C4EF7-66B1-4160-992A-C28647B1BFAE}" srcOrd="1" destOrd="0" presId="urn:microsoft.com/office/officeart/2005/8/layout/cycle4"/>
    <dgm:cxn modelId="{2BF75B76-EB9F-4B23-BCD8-9AC8582CD6E5}" type="presParOf" srcId="{0EE216CA-3F16-4D50-A404-40EF81400CD2}" destId="{C7B24F2B-006C-4D7B-BA92-1C5D2324BF84}" srcOrd="2" destOrd="0" presId="urn:microsoft.com/office/officeart/2005/8/layout/cycle4"/>
    <dgm:cxn modelId="{664E83FB-5938-459E-92DC-DF42AC3127D5}" type="presParOf" srcId="{0EE216CA-3F16-4D50-A404-40EF81400CD2}" destId="{1703907C-366E-4A37-88EC-8B4DF5EEDA44}" srcOrd="3" destOrd="0" presId="urn:microsoft.com/office/officeart/2005/8/layout/cycle4"/>
    <dgm:cxn modelId="{3F4DFC2E-9402-4109-B338-717BB0371942}" type="presParOf" srcId="{0EE216CA-3F16-4D50-A404-40EF81400CD2}" destId="{DFF642A7-6087-4B7C-9BBC-C8D5FED77499}" srcOrd="4" destOrd="0" presId="urn:microsoft.com/office/officeart/2005/8/layout/cycle4"/>
    <dgm:cxn modelId="{6DAC6AC4-34C7-43C3-B862-77E92525BBF2}" type="presParOf" srcId="{46C69520-2FE3-4A8C-A2BB-6C75BA93CC3C}" destId="{E81BD5A0-45F9-4896-B96D-0D10F67E23F9}" srcOrd="2" destOrd="0" presId="urn:microsoft.com/office/officeart/2005/8/layout/cycle4"/>
    <dgm:cxn modelId="{9F799440-E2B6-430F-8662-DBB4CF5E0EF3}" type="presParOf" srcId="{46C69520-2FE3-4A8C-A2BB-6C75BA93CC3C}" destId="{F08E5BC7-E84E-4EEE-A94C-5504403745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E6C19-D779-4563-AF46-5413DED54E16}"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0E2F201D-F818-4B5B-A41D-769BEF6B8EAE}">
      <dgm:prSet phldrT="[Text]" custT="1"/>
      <dgm:spPr>
        <a:solidFill>
          <a:schemeClr val="tx2">
            <a:lumMod val="75000"/>
          </a:schemeClr>
        </a:solidFill>
      </dgm:spPr>
      <dgm:t>
        <a:bodyPr lIns="91440" rIns="91440"/>
        <a:lstStyle/>
        <a:p>
          <a:r>
            <a:rPr lang="en-US" sz="1800" b="1" dirty="0">
              <a:solidFill>
                <a:schemeClr val="bg1"/>
              </a:solidFill>
            </a:rPr>
            <a:t>Tote Bag –</a:t>
          </a:r>
          <a:r>
            <a:rPr lang="en-US" sz="2000" b="1" dirty="0">
              <a:solidFill>
                <a:schemeClr val="bg1"/>
              </a:solidFill>
            </a:rPr>
            <a:t> </a:t>
          </a:r>
          <a:r>
            <a:rPr lang="en-US" sz="1600" dirty="0">
              <a:solidFill>
                <a:schemeClr val="bg1"/>
              </a:solidFill>
            </a:rPr>
            <a:t>This bag has been given out at all customer functions for clients to hold their company solutions materials and other items.  </a:t>
          </a:r>
        </a:p>
      </dgm:t>
    </dgm:pt>
    <dgm:pt modelId="{4E4BD58C-BE8D-4FFD-BAB9-F63EC4B7FB16}" type="parTrans" cxnId="{4E01DFCF-FE65-41E3-8C3E-E6DEF69B5158}">
      <dgm:prSet/>
      <dgm:spPr/>
      <dgm:t>
        <a:bodyPr/>
        <a:lstStyle/>
        <a:p>
          <a:endParaRPr lang="en-US"/>
        </a:p>
      </dgm:t>
    </dgm:pt>
    <dgm:pt modelId="{FE5F6256-17C5-42EE-B555-F2E3BA1C5334}" type="sibTrans" cxnId="{4E01DFCF-FE65-41E3-8C3E-E6DEF69B5158}">
      <dgm:prSet/>
      <dgm:spPr/>
      <dgm:t>
        <a:bodyPr/>
        <a:lstStyle/>
        <a:p>
          <a:endParaRPr lang="en-US"/>
        </a:p>
      </dgm:t>
    </dgm:pt>
    <dgm:pt modelId="{39FF13DB-312F-4384-BEB5-76D2D5059101}">
      <dgm:prSet phldrT="[Text]" custT="1"/>
      <dgm:spPr>
        <a:solidFill>
          <a:srgbClr val="246181"/>
        </a:solidFill>
      </dgm:spPr>
      <dgm:t>
        <a:bodyPr lIns="91440" rIns="91440"/>
        <a:lstStyle/>
        <a:p>
          <a:r>
            <a:rPr lang="en-US" sz="1800" b="1" dirty="0">
              <a:solidFill>
                <a:schemeClr val="bg1"/>
              </a:solidFill>
            </a:rPr>
            <a:t>Earbuds –</a:t>
          </a:r>
          <a:r>
            <a:rPr lang="en-US" sz="1800" dirty="0">
              <a:solidFill>
                <a:schemeClr val="bg1"/>
              </a:solidFill>
            </a:rPr>
            <a:t> </a:t>
          </a:r>
          <a:r>
            <a:rPr lang="en-US" sz="1600" dirty="0">
              <a:solidFill>
                <a:schemeClr val="bg1"/>
              </a:solidFill>
            </a:rPr>
            <a:t>Mass produced and affordable, these earbuds were given out as booth draws at conferences, and one of the items placed in client attendee bags.</a:t>
          </a:r>
        </a:p>
      </dgm:t>
    </dgm:pt>
    <dgm:pt modelId="{10C8DB0C-BA36-4BA7-83D4-8F1F70D78077}" type="parTrans" cxnId="{6D22B2FE-1B6D-450A-8AF2-090C1F8C9DEF}">
      <dgm:prSet/>
      <dgm:spPr/>
      <dgm:t>
        <a:bodyPr/>
        <a:lstStyle/>
        <a:p>
          <a:endParaRPr lang="en-US"/>
        </a:p>
      </dgm:t>
    </dgm:pt>
    <dgm:pt modelId="{26585661-7A46-4E60-97EE-F9E2FCE64BC6}" type="sibTrans" cxnId="{6D22B2FE-1B6D-450A-8AF2-090C1F8C9DEF}">
      <dgm:prSet/>
      <dgm:spPr/>
      <dgm:t>
        <a:bodyPr/>
        <a:lstStyle/>
        <a:p>
          <a:endParaRPr lang="en-US"/>
        </a:p>
      </dgm:t>
    </dgm:pt>
    <dgm:pt modelId="{4928E9C5-6887-4EC9-BA48-92455673805B}">
      <dgm:prSet phldrT="[Text]" custT="1"/>
      <dgm:spPr>
        <a:solidFill>
          <a:srgbClr val="02A4A4"/>
        </a:solidFill>
      </dgm:spPr>
      <dgm:t>
        <a:bodyPr lIns="82296" rIns="82296"/>
        <a:lstStyle/>
        <a:p>
          <a:r>
            <a:rPr lang="en-US" sz="1800" b="1" dirty="0">
              <a:solidFill>
                <a:schemeClr val="bg1"/>
              </a:solidFill>
            </a:rPr>
            <a:t>Tumbler –</a:t>
          </a:r>
          <a:r>
            <a:rPr lang="en-US" sz="1800" dirty="0">
              <a:solidFill>
                <a:schemeClr val="bg1"/>
              </a:solidFill>
            </a:rPr>
            <a:t> </a:t>
          </a:r>
          <a:r>
            <a:rPr lang="en-US" sz="1600" dirty="0">
              <a:solidFill>
                <a:schemeClr val="bg1"/>
              </a:solidFill>
            </a:rPr>
            <a:t>As part of the launch of a new client engagement group, this item was mailed in appreciation to all newly registered members as a welcome gift.</a:t>
          </a:r>
        </a:p>
      </dgm:t>
    </dgm:pt>
    <dgm:pt modelId="{91CB5842-6A88-479A-A255-7FD208D87AF4}" type="parTrans" cxnId="{A533F6C9-E3C5-45C2-8BBB-E6A9A4F5661D}">
      <dgm:prSet/>
      <dgm:spPr/>
      <dgm:t>
        <a:bodyPr/>
        <a:lstStyle/>
        <a:p>
          <a:endParaRPr lang="en-US"/>
        </a:p>
      </dgm:t>
    </dgm:pt>
    <dgm:pt modelId="{89393C88-72DF-4119-9838-6B9BEEBD0DCE}" type="sibTrans" cxnId="{A533F6C9-E3C5-45C2-8BBB-E6A9A4F5661D}">
      <dgm:prSet/>
      <dgm:spPr/>
      <dgm:t>
        <a:bodyPr/>
        <a:lstStyle/>
        <a:p>
          <a:endParaRPr lang="en-US"/>
        </a:p>
      </dgm:t>
    </dgm:pt>
    <dgm:pt modelId="{CB4D12D6-6B9E-47C6-B61E-44DDBB5DDB49}">
      <dgm:prSet phldrT="[Text]" custT="1"/>
      <dgm:spPr>
        <a:solidFill>
          <a:srgbClr val="41907D"/>
        </a:solidFill>
      </dgm:spPr>
      <dgm:t>
        <a:bodyPr lIns="91440" rIns="91440"/>
        <a:lstStyle/>
        <a:p>
          <a:r>
            <a:rPr lang="en-US" sz="1800" b="1" dirty="0">
              <a:solidFill>
                <a:schemeClr val="bg1"/>
              </a:solidFill>
            </a:rPr>
            <a:t>Water Bottle – </a:t>
          </a:r>
          <a:r>
            <a:rPr lang="en-US" sz="1600" dirty="0">
              <a:solidFill>
                <a:schemeClr val="bg1"/>
              </a:solidFill>
            </a:rPr>
            <a:t>Handed out to employees and customers as appreciation items and used as part of the new employee welcome package on their first day. </a:t>
          </a:r>
        </a:p>
      </dgm:t>
    </dgm:pt>
    <dgm:pt modelId="{F929A71D-0E31-4210-8FBE-7449A2349B04}" type="parTrans" cxnId="{2A5EC04C-5F58-4DC9-8281-4A9ED5BDB9EE}">
      <dgm:prSet/>
      <dgm:spPr/>
      <dgm:t>
        <a:bodyPr/>
        <a:lstStyle/>
        <a:p>
          <a:endParaRPr lang="en-US"/>
        </a:p>
      </dgm:t>
    </dgm:pt>
    <dgm:pt modelId="{0A131DCD-3294-436A-9398-3D82C897F6A3}" type="sibTrans" cxnId="{2A5EC04C-5F58-4DC9-8281-4A9ED5BDB9EE}">
      <dgm:prSet/>
      <dgm:spPr/>
      <dgm:t>
        <a:bodyPr/>
        <a:lstStyle/>
        <a:p>
          <a:endParaRPr lang="en-US"/>
        </a:p>
      </dgm:t>
    </dgm:pt>
    <dgm:pt modelId="{D0359DE6-B017-49B6-A9C4-E1D7C4E19B84}">
      <dgm:prSet phldrT="[Text]" custT="1"/>
      <dgm:spPr>
        <a:solidFill>
          <a:schemeClr val="accent3">
            <a:lumMod val="50000"/>
          </a:schemeClr>
        </a:solidFill>
      </dgm:spPr>
      <dgm:t>
        <a:bodyPr lIns="91440" tIns="128016" rIns="91440"/>
        <a:lstStyle/>
        <a:p>
          <a:r>
            <a:rPr lang="en-US" sz="1800" b="1" dirty="0">
              <a:solidFill>
                <a:schemeClr val="bg1"/>
              </a:solidFill>
            </a:rPr>
            <a:t>Journal – </a:t>
          </a:r>
          <a:r>
            <a:rPr lang="en-US" sz="1600" dirty="0">
              <a:solidFill>
                <a:schemeClr val="bg1"/>
              </a:solidFill>
            </a:rPr>
            <a:t>The leather-bound journal was mailed to client engagement group  members during Customer Appreciation Day the first year of the program.</a:t>
          </a:r>
        </a:p>
      </dgm:t>
    </dgm:pt>
    <dgm:pt modelId="{AA0E8C06-ADF7-42B8-BEB1-18CA91D18825}" type="parTrans" cxnId="{4B3709FD-1C63-4479-863B-ABF99D7EEB6A}">
      <dgm:prSet/>
      <dgm:spPr/>
      <dgm:t>
        <a:bodyPr/>
        <a:lstStyle/>
        <a:p>
          <a:endParaRPr lang="en-US"/>
        </a:p>
      </dgm:t>
    </dgm:pt>
    <dgm:pt modelId="{F8810405-944E-43ED-88B5-2982EC90667F}" type="sibTrans" cxnId="{4B3709FD-1C63-4479-863B-ABF99D7EEB6A}">
      <dgm:prSet/>
      <dgm:spPr/>
      <dgm:t>
        <a:bodyPr/>
        <a:lstStyle/>
        <a:p>
          <a:endParaRPr lang="en-US"/>
        </a:p>
      </dgm:t>
    </dgm:pt>
    <dgm:pt modelId="{6003A69F-0F72-4296-8FE9-B289E2EC2969}" type="pres">
      <dgm:prSet presAssocID="{0F2E6C19-D779-4563-AF46-5413DED54E16}" presName="Name0" presStyleCnt="0">
        <dgm:presLayoutVars>
          <dgm:dir/>
          <dgm:resizeHandles val="exact"/>
        </dgm:presLayoutVars>
      </dgm:prSet>
      <dgm:spPr/>
    </dgm:pt>
    <dgm:pt modelId="{5534844C-A36F-4C2A-8622-40831F4313DB}" type="pres">
      <dgm:prSet presAssocID="{0F2E6C19-D779-4563-AF46-5413DED54E16}" presName="bkgdShp" presStyleLbl="alignAccFollowNode1" presStyleIdx="0" presStyleCnt="1"/>
      <dgm:spPr>
        <a:solidFill>
          <a:schemeClr val="bg1">
            <a:alpha val="90000"/>
          </a:schemeClr>
        </a:solidFill>
        <a:ln>
          <a:solidFill>
            <a:schemeClr val="bg1">
              <a:lumMod val="85000"/>
              <a:alpha val="90000"/>
            </a:schemeClr>
          </a:solidFill>
        </a:ln>
      </dgm:spPr>
    </dgm:pt>
    <dgm:pt modelId="{D951CE0E-C180-4505-9748-8D26A04385F2}" type="pres">
      <dgm:prSet presAssocID="{0F2E6C19-D779-4563-AF46-5413DED54E16}" presName="linComp" presStyleCnt="0"/>
      <dgm:spPr/>
    </dgm:pt>
    <dgm:pt modelId="{5157EA6A-0695-4FE9-9821-EC97DE9D6137}" type="pres">
      <dgm:prSet presAssocID="{0E2F201D-F818-4B5B-A41D-769BEF6B8EAE}" presName="compNode" presStyleCnt="0"/>
      <dgm:spPr/>
    </dgm:pt>
    <dgm:pt modelId="{DBBAB91E-180C-4A1A-A428-9E8FFD5719B2}" type="pres">
      <dgm:prSet presAssocID="{0E2F201D-F818-4B5B-A41D-769BEF6B8EAE}" presName="node" presStyleLbl="node1" presStyleIdx="0" presStyleCnt="5" custLinFactNeighborX="-1458">
        <dgm:presLayoutVars>
          <dgm:bulletEnabled val="1"/>
        </dgm:presLayoutVars>
      </dgm:prSet>
      <dgm:spPr/>
    </dgm:pt>
    <dgm:pt modelId="{15EBE70D-D616-45FF-9742-1C70F666562B}" type="pres">
      <dgm:prSet presAssocID="{0E2F201D-F818-4B5B-A41D-769BEF6B8EAE}" presName="invisiNode" presStyleLbl="node1" presStyleIdx="0" presStyleCnt="5"/>
      <dgm:spPr/>
    </dgm:pt>
    <dgm:pt modelId="{370ED7B9-89DC-4EC3-BF51-4A0972A20B4E}" type="pres">
      <dgm:prSet presAssocID="{0E2F201D-F818-4B5B-A41D-769BEF6B8EAE}" presName="imagNode" presStyleLbl="fgImgPlace1" presStyleIdx="0" presStyleCnt="5" custLinFactNeighborX="-768" custLinFactNeighborY="-47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011" t="2522" r="5011" b="2522"/>
          </a:stretch>
        </a:blipFill>
        <a:ln>
          <a:solidFill>
            <a:schemeClr val="tx2">
              <a:lumMod val="75000"/>
            </a:schemeClr>
          </a:solidFill>
        </a:ln>
      </dgm:spPr>
    </dgm:pt>
    <dgm:pt modelId="{1CE9D94F-24E7-47CF-AD66-30125A07BB0C}" type="pres">
      <dgm:prSet presAssocID="{FE5F6256-17C5-42EE-B555-F2E3BA1C5334}" presName="sibTrans" presStyleLbl="sibTrans2D1" presStyleIdx="0" presStyleCnt="0"/>
      <dgm:spPr/>
    </dgm:pt>
    <dgm:pt modelId="{1A8261A5-1CF6-4DAF-98AB-E2EACF918444}" type="pres">
      <dgm:prSet presAssocID="{39FF13DB-312F-4384-BEB5-76D2D5059101}" presName="compNode" presStyleCnt="0"/>
      <dgm:spPr/>
    </dgm:pt>
    <dgm:pt modelId="{EF2B76F5-E0E2-4656-BFAB-AACAA4DE4840}" type="pres">
      <dgm:prSet presAssocID="{39FF13DB-312F-4384-BEB5-76D2D5059101}" presName="node" presStyleLbl="node1" presStyleIdx="1" presStyleCnt="5">
        <dgm:presLayoutVars>
          <dgm:bulletEnabled val="1"/>
        </dgm:presLayoutVars>
      </dgm:prSet>
      <dgm:spPr/>
    </dgm:pt>
    <dgm:pt modelId="{B8599D35-A9AE-438D-88AC-1AAB4195318C}" type="pres">
      <dgm:prSet presAssocID="{39FF13DB-312F-4384-BEB5-76D2D5059101}" presName="invisiNode" presStyleLbl="node1" presStyleIdx="1" presStyleCnt="5"/>
      <dgm:spPr/>
    </dgm:pt>
    <dgm:pt modelId="{A889AF72-E884-45AA-B913-78B32040FD43}" type="pres">
      <dgm:prSet presAssocID="{39FF13DB-312F-4384-BEB5-76D2D5059101}"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11" t="2522" r="5011" b="2522"/>
          </a:stretch>
        </a:blipFill>
        <a:ln>
          <a:solidFill>
            <a:srgbClr val="246181"/>
          </a:solidFill>
        </a:ln>
      </dgm:spPr>
    </dgm:pt>
    <dgm:pt modelId="{95676DE3-10EE-4B3B-8C00-D734F7601FF7}" type="pres">
      <dgm:prSet presAssocID="{26585661-7A46-4E60-97EE-F9E2FCE64BC6}" presName="sibTrans" presStyleLbl="sibTrans2D1" presStyleIdx="0" presStyleCnt="0"/>
      <dgm:spPr/>
    </dgm:pt>
    <dgm:pt modelId="{5089ED72-6698-479C-AFF5-958ABC8CC520}" type="pres">
      <dgm:prSet presAssocID="{4928E9C5-6887-4EC9-BA48-92455673805B}" presName="compNode" presStyleCnt="0"/>
      <dgm:spPr/>
    </dgm:pt>
    <dgm:pt modelId="{02A97A5F-13E5-4C70-BB56-F1E005918E8F}" type="pres">
      <dgm:prSet presAssocID="{4928E9C5-6887-4EC9-BA48-92455673805B}" presName="node" presStyleLbl="node1" presStyleIdx="2" presStyleCnt="5">
        <dgm:presLayoutVars>
          <dgm:bulletEnabled val="1"/>
        </dgm:presLayoutVars>
      </dgm:prSet>
      <dgm:spPr/>
    </dgm:pt>
    <dgm:pt modelId="{BC852B7E-D980-491A-A44F-C99770F368F5}" type="pres">
      <dgm:prSet presAssocID="{4928E9C5-6887-4EC9-BA48-92455673805B}" presName="invisiNode" presStyleLbl="node1" presStyleIdx="2" presStyleCnt="5"/>
      <dgm:spPr/>
    </dgm:pt>
    <dgm:pt modelId="{ECAAA51D-4664-4EDB-A5A8-D26BE45C1FFE}" type="pres">
      <dgm:prSet presAssocID="{4928E9C5-6887-4EC9-BA48-92455673805B}"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0010" r="10010"/>
          </a:stretch>
        </a:blipFill>
        <a:ln>
          <a:solidFill>
            <a:srgbClr val="02A4A4"/>
          </a:solidFill>
        </a:ln>
      </dgm:spPr>
    </dgm:pt>
    <dgm:pt modelId="{B2D33A7F-A042-4422-BD03-971843002971}" type="pres">
      <dgm:prSet presAssocID="{89393C88-72DF-4119-9838-6B9BEEBD0DCE}" presName="sibTrans" presStyleLbl="sibTrans2D1" presStyleIdx="0" presStyleCnt="0"/>
      <dgm:spPr/>
    </dgm:pt>
    <dgm:pt modelId="{6BC9EE19-DC7E-48C7-B8D2-2ACB4BFD06F5}" type="pres">
      <dgm:prSet presAssocID="{CB4D12D6-6B9E-47C6-B61E-44DDBB5DDB49}" presName="compNode" presStyleCnt="0"/>
      <dgm:spPr/>
    </dgm:pt>
    <dgm:pt modelId="{6832838C-EC30-4EDB-A798-8FDE5B9393EA}" type="pres">
      <dgm:prSet presAssocID="{CB4D12D6-6B9E-47C6-B61E-44DDBB5DDB49}" presName="node" presStyleLbl="node1" presStyleIdx="3" presStyleCnt="5">
        <dgm:presLayoutVars>
          <dgm:bulletEnabled val="1"/>
        </dgm:presLayoutVars>
      </dgm:prSet>
      <dgm:spPr/>
    </dgm:pt>
    <dgm:pt modelId="{D34BDDE2-8C94-487A-B48B-AFE80B4AB077}" type="pres">
      <dgm:prSet presAssocID="{CB4D12D6-6B9E-47C6-B61E-44DDBB5DDB49}" presName="invisiNode" presStyleLbl="node1" presStyleIdx="3" presStyleCnt="5"/>
      <dgm:spPr/>
    </dgm:pt>
    <dgm:pt modelId="{0D0F07FB-5C4E-4F51-93CC-4B1B3D8D5854}" type="pres">
      <dgm:prSet presAssocID="{CB4D12D6-6B9E-47C6-B61E-44DDBB5DDB49}"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27505" r="27505"/>
          </a:stretch>
        </a:blipFill>
        <a:ln>
          <a:solidFill>
            <a:srgbClr val="41907D"/>
          </a:solidFill>
        </a:ln>
      </dgm:spPr>
    </dgm:pt>
    <dgm:pt modelId="{54A1AE99-DA6D-4624-978C-10F234F22BFC}" type="pres">
      <dgm:prSet presAssocID="{0A131DCD-3294-436A-9398-3D82C897F6A3}" presName="sibTrans" presStyleLbl="sibTrans2D1" presStyleIdx="0" presStyleCnt="0"/>
      <dgm:spPr/>
    </dgm:pt>
    <dgm:pt modelId="{0C604F7B-AE81-4D08-AB45-219BD81FD130}" type="pres">
      <dgm:prSet presAssocID="{D0359DE6-B017-49B6-A9C4-E1D7C4E19B84}" presName="compNode" presStyleCnt="0"/>
      <dgm:spPr/>
    </dgm:pt>
    <dgm:pt modelId="{AAED2875-C907-4B91-A5F6-44A85DE0FC78}" type="pres">
      <dgm:prSet presAssocID="{D0359DE6-B017-49B6-A9C4-E1D7C4E19B84}" presName="node" presStyleLbl="node1" presStyleIdx="4" presStyleCnt="5">
        <dgm:presLayoutVars>
          <dgm:bulletEnabled val="1"/>
        </dgm:presLayoutVars>
      </dgm:prSet>
      <dgm:spPr/>
    </dgm:pt>
    <dgm:pt modelId="{5BDF4483-B927-4F6B-AE17-06E7F2D8CB12}" type="pres">
      <dgm:prSet presAssocID="{D0359DE6-B017-49B6-A9C4-E1D7C4E19B84}" presName="invisiNode" presStyleLbl="node1" presStyleIdx="4" presStyleCnt="5"/>
      <dgm:spPr/>
    </dgm:pt>
    <dgm:pt modelId="{F7C00AD2-310A-4C2F-929E-B3B79976349D}" type="pres">
      <dgm:prSet presAssocID="{D0359DE6-B017-49B6-A9C4-E1D7C4E19B84}" presName="imagNode" presStyleLbl="fgImgPlace1" presStyleIdx="4" presStyleCnt="5"/>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2509" r="12509"/>
          </a:stretch>
        </a:blipFill>
        <a:ln>
          <a:solidFill>
            <a:schemeClr val="accent3">
              <a:lumMod val="50000"/>
            </a:schemeClr>
          </a:solidFill>
        </a:ln>
        <a:effectLst>
          <a:glow rad="63500">
            <a:schemeClr val="accent5">
              <a:satMod val="175000"/>
              <a:alpha val="40000"/>
            </a:schemeClr>
          </a:glow>
        </a:effectLst>
      </dgm:spPr>
    </dgm:pt>
  </dgm:ptLst>
  <dgm:cxnLst>
    <dgm:cxn modelId="{B2155E00-4525-47D2-846A-62D4E317B027}" type="presOf" srcId="{26585661-7A46-4E60-97EE-F9E2FCE64BC6}" destId="{95676DE3-10EE-4B3B-8C00-D734F7601FF7}" srcOrd="0" destOrd="0" presId="urn:microsoft.com/office/officeart/2005/8/layout/pList2"/>
    <dgm:cxn modelId="{EDF24339-A42A-4A4F-935A-02C25A8CE25D}" type="presOf" srcId="{39FF13DB-312F-4384-BEB5-76D2D5059101}" destId="{EF2B76F5-E0E2-4656-BFAB-AACAA4DE4840}" srcOrd="0" destOrd="0" presId="urn:microsoft.com/office/officeart/2005/8/layout/pList2"/>
    <dgm:cxn modelId="{96B9A43A-090D-43F8-86EE-C764FAF76C51}" type="presOf" srcId="{FE5F6256-17C5-42EE-B555-F2E3BA1C5334}" destId="{1CE9D94F-24E7-47CF-AD66-30125A07BB0C}" srcOrd="0" destOrd="0" presId="urn:microsoft.com/office/officeart/2005/8/layout/pList2"/>
    <dgm:cxn modelId="{5274A145-B792-428E-B97A-704BA1DA1135}" type="presOf" srcId="{CB4D12D6-6B9E-47C6-B61E-44DDBB5DDB49}" destId="{6832838C-EC30-4EDB-A798-8FDE5B9393EA}" srcOrd="0" destOrd="0" presId="urn:microsoft.com/office/officeart/2005/8/layout/pList2"/>
    <dgm:cxn modelId="{8C313569-2A44-4EAB-88A4-B379708A89D6}" type="presOf" srcId="{89393C88-72DF-4119-9838-6B9BEEBD0DCE}" destId="{B2D33A7F-A042-4422-BD03-971843002971}" srcOrd="0" destOrd="0" presId="urn:microsoft.com/office/officeart/2005/8/layout/pList2"/>
    <dgm:cxn modelId="{2A5EC04C-5F58-4DC9-8281-4A9ED5BDB9EE}" srcId="{0F2E6C19-D779-4563-AF46-5413DED54E16}" destId="{CB4D12D6-6B9E-47C6-B61E-44DDBB5DDB49}" srcOrd="3" destOrd="0" parTransId="{F929A71D-0E31-4210-8FBE-7449A2349B04}" sibTransId="{0A131DCD-3294-436A-9398-3D82C897F6A3}"/>
    <dgm:cxn modelId="{2AC6EF91-2ABE-4EAF-A9AF-EBA9FC8BA52A}" type="presOf" srcId="{0E2F201D-F818-4B5B-A41D-769BEF6B8EAE}" destId="{DBBAB91E-180C-4A1A-A428-9E8FFD5719B2}" srcOrd="0" destOrd="0" presId="urn:microsoft.com/office/officeart/2005/8/layout/pList2"/>
    <dgm:cxn modelId="{D39C10C4-F526-4FAC-9C64-D560DAF12C5F}" type="presOf" srcId="{0F2E6C19-D779-4563-AF46-5413DED54E16}" destId="{6003A69F-0F72-4296-8FE9-B289E2EC2969}" srcOrd="0" destOrd="0" presId="urn:microsoft.com/office/officeart/2005/8/layout/pList2"/>
    <dgm:cxn modelId="{7C70B4C5-FAB4-4811-8EB4-AB3A66B1EC60}" type="presOf" srcId="{0A131DCD-3294-436A-9398-3D82C897F6A3}" destId="{54A1AE99-DA6D-4624-978C-10F234F22BFC}" srcOrd="0" destOrd="0" presId="urn:microsoft.com/office/officeart/2005/8/layout/pList2"/>
    <dgm:cxn modelId="{A533F6C9-E3C5-45C2-8BBB-E6A9A4F5661D}" srcId="{0F2E6C19-D779-4563-AF46-5413DED54E16}" destId="{4928E9C5-6887-4EC9-BA48-92455673805B}" srcOrd="2" destOrd="0" parTransId="{91CB5842-6A88-479A-A255-7FD208D87AF4}" sibTransId="{89393C88-72DF-4119-9838-6B9BEEBD0DCE}"/>
    <dgm:cxn modelId="{4E01DFCF-FE65-41E3-8C3E-E6DEF69B5158}" srcId="{0F2E6C19-D779-4563-AF46-5413DED54E16}" destId="{0E2F201D-F818-4B5B-A41D-769BEF6B8EAE}" srcOrd="0" destOrd="0" parTransId="{4E4BD58C-BE8D-4FFD-BAB9-F63EC4B7FB16}" sibTransId="{FE5F6256-17C5-42EE-B555-F2E3BA1C5334}"/>
    <dgm:cxn modelId="{EEDCF5F7-B6BE-4CBC-A131-58447050F33E}" type="presOf" srcId="{4928E9C5-6887-4EC9-BA48-92455673805B}" destId="{02A97A5F-13E5-4C70-BB56-F1E005918E8F}" srcOrd="0" destOrd="0" presId="urn:microsoft.com/office/officeart/2005/8/layout/pList2"/>
    <dgm:cxn modelId="{252C18F9-E38E-4533-B806-58B6C6A5999D}" type="presOf" srcId="{D0359DE6-B017-49B6-A9C4-E1D7C4E19B84}" destId="{AAED2875-C907-4B91-A5F6-44A85DE0FC78}" srcOrd="0" destOrd="0" presId="urn:microsoft.com/office/officeart/2005/8/layout/pList2"/>
    <dgm:cxn modelId="{4B3709FD-1C63-4479-863B-ABF99D7EEB6A}" srcId="{0F2E6C19-D779-4563-AF46-5413DED54E16}" destId="{D0359DE6-B017-49B6-A9C4-E1D7C4E19B84}" srcOrd="4" destOrd="0" parTransId="{AA0E8C06-ADF7-42B8-BEB1-18CA91D18825}" sibTransId="{F8810405-944E-43ED-88B5-2982EC90667F}"/>
    <dgm:cxn modelId="{6D22B2FE-1B6D-450A-8AF2-090C1F8C9DEF}" srcId="{0F2E6C19-D779-4563-AF46-5413DED54E16}" destId="{39FF13DB-312F-4384-BEB5-76D2D5059101}" srcOrd="1" destOrd="0" parTransId="{10C8DB0C-BA36-4BA7-83D4-8F1F70D78077}" sibTransId="{26585661-7A46-4E60-97EE-F9E2FCE64BC6}"/>
    <dgm:cxn modelId="{3D65ADA4-1F71-4311-A850-02579AEC3BAE}" type="presParOf" srcId="{6003A69F-0F72-4296-8FE9-B289E2EC2969}" destId="{5534844C-A36F-4C2A-8622-40831F4313DB}" srcOrd="0" destOrd="0" presId="urn:microsoft.com/office/officeart/2005/8/layout/pList2"/>
    <dgm:cxn modelId="{99D97225-6B97-4124-B9C4-4EBA40D4E190}" type="presParOf" srcId="{6003A69F-0F72-4296-8FE9-B289E2EC2969}" destId="{D951CE0E-C180-4505-9748-8D26A04385F2}" srcOrd="1" destOrd="0" presId="urn:microsoft.com/office/officeart/2005/8/layout/pList2"/>
    <dgm:cxn modelId="{7DCE638D-C680-486C-95B1-C2DD9E4B9578}" type="presParOf" srcId="{D951CE0E-C180-4505-9748-8D26A04385F2}" destId="{5157EA6A-0695-4FE9-9821-EC97DE9D6137}" srcOrd="0" destOrd="0" presId="urn:microsoft.com/office/officeart/2005/8/layout/pList2"/>
    <dgm:cxn modelId="{7BFF6BAE-6484-48DA-B6F6-F13CF29E1434}" type="presParOf" srcId="{5157EA6A-0695-4FE9-9821-EC97DE9D6137}" destId="{DBBAB91E-180C-4A1A-A428-9E8FFD5719B2}" srcOrd="0" destOrd="0" presId="urn:microsoft.com/office/officeart/2005/8/layout/pList2"/>
    <dgm:cxn modelId="{91CA40D3-AE73-4D21-A9EC-77762D286614}" type="presParOf" srcId="{5157EA6A-0695-4FE9-9821-EC97DE9D6137}" destId="{15EBE70D-D616-45FF-9742-1C70F666562B}" srcOrd="1" destOrd="0" presId="urn:microsoft.com/office/officeart/2005/8/layout/pList2"/>
    <dgm:cxn modelId="{69931DAB-3C82-488B-92BD-ED1BEDB7D7E7}" type="presParOf" srcId="{5157EA6A-0695-4FE9-9821-EC97DE9D6137}" destId="{370ED7B9-89DC-4EC3-BF51-4A0972A20B4E}" srcOrd="2" destOrd="0" presId="urn:microsoft.com/office/officeart/2005/8/layout/pList2"/>
    <dgm:cxn modelId="{3E8803CA-6A6B-481B-A395-70C7F5BBC4BA}" type="presParOf" srcId="{D951CE0E-C180-4505-9748-8D26A04385F2}" destId="{1CE9D94F-24E7-47CF-AD66-30125A07BB0C}" srcOrd="1" destOrd="0" presId="urn:microsoft.com/office/officeart/2005/8/layout/pList2"/>
    <dgm:cxn modelId="{2E7F9683-DFA3-404F-A07A-B7C618E3E296}" type="presParOf" srcId="{D951CE0E-C180-4505-9748-8D26A04385F2}" destId="{1A8261A5-1CF6-4DAF-98AB-E2EACF918444}" srcOrd="2" destOrd="0" presId="urn:microsoft.com/office/officeart/2005/8/layout/pList2"/>
    <dgm:cxn modelId="{D7C0A2B8-10F8-48F6-BB00-53D460247DCA}" type="presParOf" srcId="{1A8261A5-1CF6-4DAF-98AB-E2EACF918444}" destId="{EF2B76F5-E0E2-4656-BFAB-AACAA4DE4840}" srcOrd="0" destOrd="0" presId="urn:microsoft.com/office/officeart/2005/8/layout/pList2"/>
    <dgm:cxn modelId="{600DEF33-ACDF-4A00-8B65-207D4255F6AA}" type="presParOf" srcId="{1A8261A5-1CF6-4DAF-98AB-E2EACF918444}" destId="{B8599D35-A9AE-438D-88AC-1AAB4195318C}" srcOrd="1" destOrd="0" presId="urn:microsoft.com/office/officeart/2005/8/layout/pList2"/>
    <dgm:cxn modelId="{0D8A0CEF-437E-4DC9-BA9B-8E7EED63F32B}" type="presParOf" srcId="{1A8261A5-1CF6-4DAF-98AB-E2EACF918444}" destId="{A889AF72-E884-45AA-B913-78B32040FD43}" srcOrd="2" destOrd="0" presId="urn:microsoft.com/office/officeart/2005/8/layout/pList2"/>
    <dgm:cxn modelId="{179F567E-E295-4FA8-A3D6-1452C1E405B2}" type="presParOf" srcId="{D951CE0E-C180-4505-9748-8D26A04385F2}" destId="{95676DE3-10EE-4B3B-8C00-D734F7601FF7}" srcOrd="3" destOrd="0" presId="urn:microsoft.com/office/officeart/2005/8/layout/pList2"/>
    <dgm:cxn modelId="{ABC87EE2-A6E1-4042-9B89-59850FB11AD8}" type="presParOf" srcId="{D951CE0E-C180-4505-9748-8D26A04385F2}" destId="{5089ED72-6698-479C-AFF5-958ABC8CC520}" srcOrd="4" destOrd="0" presId="urn:microsoft.com/office/officeart/2005/8/layout/pList2"/>
    <dgm:cxn modelId="{1A471BA3-8018-4F05-85B0-43AB407FB3D5}" type="presParOf" srcId="{5089ED72-6698-479C-AFF5-958ABC8CC520}" destId="{02A97A5F-13E5-4C70-BB56-F1E005918E8F}" srcOrd="0" destOrd="0" presId="urn:microsoft.com/office/officeart/2005/8/layout/pList2"/>
    <dgm:cxn modelId="{4800A03B-721F-4BEB-B420-BA9677B1D583}" type="presParOf" srcId="{5089ED72-6698-479C-AFF5-958ABC8CC520}" destId="{BC852B7E-D980-491A-A44F-C99770F368F5}" srcOrd="1" destOrd="0" presId="urn:microsoft.com/office/officeart/2005/8/layout/pList2"/>
    <dgm:cxn modelId="{5756DEEB-E1C6-4A2E-9B63-81DF092CADF6}" type="presParOf" srcId="{5089ED72-6698-479C-AFF5-958ABC8CC520}" destId="{ECAAA51D-4664-4EDB-A5A8-D26BE45C1FFE}" srcOrd="2" destOrd="0" presId="urn:microsoft.com/office/officeart/2005/8/layout/pList2"/>
    <dgm:cxn modelId="{720AD942-369F-4A02-A7DE-50EADFC24133}" type="presParOf" srcId="{D951CE0E-C180-4505-9748-8D26A04385F2}" destId="{B2D33A7F-A042-4422-BD03-971843002971}" srcOrd="5" destOrd="0" presId="urn:microsoft.com/office/officeart/2005/8/layout/pList2"/>
    <dgm:cxn modelId="{CC8217B6-0159-44C0-9340-2C27E7C3C251}" type="presParOf" srcId="{D951CE0E-C180-4505-9748-8D26A04385F2}" destId="{6BC9EE19-DC7E-48C7-B8D2-2ACB4BFD06F5}" srcOrd="6" destOrd="0" presId="urn:microsoft.com/office/officeart/2005/8/layout/pList2"/>
    <dgm:cxn modelId="{6083E232-C3F5-49A2-8F24-83AEAC83AE2E}" type="presParOf" srcId="{6BC9EE19-DC7E-48C7-B8D2-2ACB4BFD06F5}" destId="{6832838C-EC30-4EDB-A798-8FDE5B9393EA}" srcOrd="0" destOrd="0" presId="urn:microsoft.com/office/officeart/2005/8/layout/pList2"/>
    <dgm:cxn modelId="{23FDB9C0-2EDE-4F77-8C96-05DE4DD2FF9A}" type="presParOf" srcId="{6BC9EE19-DC7E-48C7-B8D2-2ACB4BFD06F5}" destId="{D34BDDE2-8C94-487A-B48B-AFE80B4AB077}" srcOrd="1" destOrd="0" presId="urn:microsoft.com/office/officeart/2005/8/layout/pList2"/>
    <dgm:cxn modelId="{458D11CF-1A5C-4372-B2FF-3812B861B3CE}" type="presParOf" srcId="{6BC9EE19-DC7E-48C7-B8D2-2ACB4BFD06F5}" destId="{0D0F07FB-5C4E-4F51-93CC-4B1B3D8D5854}" srcOrd="2" destOrd="0" presId="urn:microsoft.com/office/officeart/2005/8/layout/pList2"/>
    <dgm:cxn modelId="{341E1BB2-1194-4F8B-8633-94933CBEC418}" type="presParOf" srcId="{D951CE0E-C180-4505-9748-8D26A04385F2}" destId="{54A1AE99-DA6D-4624-978C-10F234F22BFC}" srcOrd="7" destOrd="0" presId="urn:microsoft.com/office/officeart/2005/8/layout/pList2"/>
    <dgm:cxn modelId="{89F7748A-0D59-400D-84E5-23701E40BA9C}" type="presParOf" srcId="{D951CE0E-C180-4505-9748-8D26A04385F2}" destId="{0C604F7B-AE81-4D08-AB45-219BD81FD130}" srcOrd="8" destOrd="0" presId="urn:microsoft.com/office/officeart/2005/8/layout/pList2"/>
    <dgm:cxn modelId="{A2D1F25B-7DD0-44D7-927F-2F330138BC5E}" type="presParOf" srcId="{0C604F7B-AE81-4D08-AB45-219BD81FD130}" destId="{AAED2875-C907-4B91-A5F6-44A85DE0FC78}" srcOrd="0" destOrd="0" presId="urn:microsoft.com/office/officeart/2005/8/layout/pList2"/>
    <dgm:cxn modelId="{27E3A23B-3E74-42AB-A60E-01E86EA7FD8E}" type="presParOf" srcId="{0C604F7B-AE81-4D08-AB45-219BD81FD130}" destId="{5BDF4483-B927-4F6B-AE17-06E7F2D8CB12}" srcOrd="1" destOrd="0" presId="urn:microsoft.com/office/officeart/2005/8/layout/pList2"/>
    <dgm:cxn modelId="{DBD4E71E-6079-45E8-B070-65FBDF91DF3C}" type="presParOf" srcId="{0C604F7B-AE81-4D08-AB45-219BD81FD130}" destId="{F7C00AD2-310A-4C2F-929E-B3B79976349D}" srcOrd="2" destOrd="0" presId="urn:microsoft.com/office/officeart/2005/8/layout/pList2"/>
  </dgm:cxnLst>
  <dgm:bg>
    <a:solidFill>
      <a:srgbClr val="E4EEF8"/>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01791-B1BA-4BC1-B67C-28C5868C72D3}"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4C17DC7A-7654-47E5-8663-6F1681426FB9}">
      <dgm:prSet phldrT="[Text]" custT="1"/>
      <dgm:spPr>
        <a:solidFill>
          <a:schemeClr val="accent3">
            <a:lumMod val="75000"/>
          </a:schemeClr>
        </a:solidFill>
      </dgm:spPr>
      <dgm:t>
        <a:bodyPr lIns="45720" tIns="45720" rIns="45720"/>
        <a:lstStyle/>
        <a:p>
          <a:pPr>
            <a:spcAft>
              <a:spcPts val="400"/>
            </a:spcAft>
          </a:pPr>
          <a:r>
            <a:rPr lang="en-US" sz="2800" dirty="0"/>
            <a:t>2016</a:t>
          </a:r>
        </a:p>
      </dgm:t>
    </dgm:pt>
    <dgm:pt modelId="{25F1E017-CC0A-4BA8-9090-A91F17993EDC}" type="parTrans" cxnId="{2B5BDABB-C117-45E0-8070-93B051009579}">
      <dgm:prSet/>
      <dgm:spPr/>
      <dgm:t>
        <a:bodyPr/>
        <a:lstStyle/>
        <a:p>
          <a:endParaRPr lang="en-US"/>
        </a:p>
      </dgm:t>
    </dgm:pt>
    <dgm:pt modelId="{DACA26C0-E138-4B9D-95D8-8545203897CB}" type="sibTrans" cxnId="{2B5BDABB-C117-45E0-8070-93B051009579}">
      <dgm:prSet/>
      <dgm:spPr>
        <a:solidFill>
          <a:schemeClr val="bg1">
            <a:lumMod val="85000"/>
          </a:schemeClr>
        </a:solidFill>
      </dgm:spPr>
      <dgm:t>
        <a:bodyPr/>
        <a:lstStyle/>
        <a:p>
          <a:endParaRPr lang="en-US"/>
        </a:p>
      </dgm:t>
    </dgm:pt>
    <dgm:pt modelId="{F9371581-30D9-4C2B-8AD7-7BE144C043BE}">
      <dgm:prSet phldrT="[Text]" custT="1"/>
      <dgm:spPr>
        <a:solidFill>
          <a:schemeClr val="accent3">
            <a:lumMod val="75000"/>
          </a:schemeClr>
        </a:solidFill>
      </dgm:spPr>
      <dgm:t>
        <a:bodyPr lIns="45720" tIns="45720" rIns="45720"/>
        <a:lstStyle/>
        <a:p>
          <a:pPr>
            <a:spcAft>
              <a:spcPct val="15000"/>
            </a:spcAft>
          </a:pPr>
          <a:r>
            <a:rPr lang="en-US" sz="1600" dirty="0"/>
            <a:t>Printed (online version available) career guide for case managers, directors and revenue cycle staff with articles to help ensure compliance, improve processes and return on investment </a:t>
          </a:r>
        </a:p>
      </dgm:t>
    </dgm:pt>
    <dgm:pt modelId="{0B65248B-3517-493A-BC64-2B8A1AD60040}" type="parTrans" cxnId="{E94D257A-1F8A-43A3-B17B-75719E5B9B8D}">
      <dgm:prSet/>
      <dgm:spPr/>
      <dgm:t>
        <a:bodyPr/>
        <a:lstStyle/>
        <a:p>
          <a:endParaRPr lang="en-US"/>
        </a:p>
      </dgm:t>
    </dgm:pt>
    <dgm:pt modelId="{B9E87CBA-04A0-4E44-9CE5-7037EBF4D158}" type="sibTrans" cxnId="{E94D257A-1F8A-43A3-B17B-75719E5B9B8D}">
      <dgm:prSet/>
      <dgm:spPr/>
      <dgm:t>
        <a:bodyPr/>
        <a:lstStyle/>
        <a:p>
          <a:endParaRPr lang="en-US"/>
        </a:p>
      </dgm:t>
    </dgm:pt>
    <dgm:pt modelId="{49B7D2EE-5A69-444A-8729-AA650411A43A}">
      <dgm:prSet phldrT="[Text]" custT="1"/>
      <dgm:spPr>
        <a:solidFill>
          <a:schemeClr val="accent3">
            <a:lumMod val="75000"/>
          </a:schemeClr>
        </a:solidFill>
      </dgm:spPr>
      <dgm:t>
        <a:bodyPr lIns="45720" tIns="45720" rIns="45720"/>
        <a:lstStyle/>
        <a:p>
          <a:pPr>
            <a:spcAft>
              <a:spcPts val="400"/>
            </a:spcAft>
          </a:pPr>
          <a:r>
            <a:rPr lang="en-US" sz="2800" dirty="0"/>
            <a:t>2017</a:t>
          </a:r>
        </a:p>
      </dgm:t>
    </dgm:pt>
    <dgm:pt modelId="{2AFD7B5F-B2B7-4E18-9240-443D79BF92E3}" type="parTrans" cxnId="{2DCDB71B-A0CA-4C12-BDCE-C4D37062572E}">
      <dgm:prSet/>
      <dgm:spPr/>
      <dgm:t>
        <a:bodyPr/>
        <a:lstStyle/>
        <a:p>
          <a:endParaRPr lang="en-US"/>
        </a:p>
      </dgm:t>
    </dgm:pt>
    <dgm:pt modelId="{6AC176AB-FF03-4017-8B97-A8F8039D9CBC}" type="sibTrans" cxnId="{2DCDB71B-A0CA-4C12-BDCE-C4D37062572E}">
      <dgm:prSet/>
      <dgm:spPr>
        <a:solidFill>
          <a:schemeClr val="bg1">
            <a:lumMod val="85000"/>
          </a:schemeClr>
        </a:solidFill>
      </dgm:spPr>
      <dgm:t>
        <a:bodyPr/>
        <a:lstStyle/>
        <a:p>
          <a:endParaRPr lang="en-US"/>
        </a:p>
      </dgm:t>
    </dgm:pt>
    <dgm:pt modelId="{FD8B9CF6-556B-4C96-B33D-67A0BC40ECD4}">
      <dgm:prSet phldrT="[Text]" custT="1"/>
      <dgm:spPr>
        <a:solidFill>
          <a:schemeClr val="accent3">
            <a:lumMod val="75000"/>
          </a:schemeClr>
        </a:solidFill>
      </dgm:spPr>
      <dgm:t>
        <a:bodyPr lIns="45720" tIns="45720" rIns="45720"/>
        <a:lstStyle/>
        <a:p>
          <a:pPr>
            <a:spcAft>
              <a:spcPct val="15000"/>
            </a:spcAft>
          </a:pPr>
          <a:r>
            <a:rPr lang="en-US" sz="1600" dirty="0"/>
            <a:t>40-page desktop flip book containing helpful resources for case management teams</a:t>
          </a:r>
        </a:p>
      </dgm:t>
    </dgm:pt>
    <dgm:pt modelId="{3D517F49-F32C-4B7F-AC73-41DBBF0DB2AD}" type="parTrans" cxnId="{8C80D00D-18E6-4903-BA09-00CD03B87943}">
      <dgm:prSet/>
      <dgm:spPr/>
      <dgm:t>
        <a:bodyPr/>
        <a:lstStyle/>
        <a:p>
          <a:endParaRPr lang="en-US"/>
        </a:p>
      </dgm:t>
    </dgm:pt>
    <dgm:pt modelId="{63A2AD20-4E51-44D6-8C70-F016865EDBB7}" type="sibTrans" cxnId="{8C80D00D-18E6-4903-BA09-00CD03B87943}">
      <dgm:prSet/>
      <dgm:spPr/>
      <dgm:t>
        <a:bodyPr/>
        <a:lstStyle/>
        <a:p>
          <a:endParaRPr lang="en-US"/>
        </a:p>
      </dgm:t>
    </dgm:pt>
    <dgm:pt modelId="{DE6B621F-7B24-428C-A794-CFCE1F7A39D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B702B631-9909-465F-A6A3-107287AD1432}" type="parTrans" cxnId="{338832EE-7970-4CC8-BD77-E23AEA3355B2}">
      <dgm:prSet/>
      <dgm:spPr/>
      <dgm:t>
        <a:bodyPr/>
        <a:lstStyle/>
        <a:p>
          <a:endParaRPr lang="en-US"/>
        </a:p>
      </dgm:t>
    </dgm:pt>
    <dgm:pt modelId="{8E785D9B-FC18-4273-A314-95DACF5F7657}" type="sibTrans" cxnId="{338832EE-7970-4CC8-BD77-E23AEA3355B2}">
      <dgm:prSet/>
      <dgm:spPr/>
      <dgm:t>
        <a:bodyPr/>
        <a:lstStyle/>
        <a:p>
          <a:endParaRPr lang="en-US"/>
        </a:p>
      </dgm:t>
    </dgm:pt>
    <dgm:pt modelId="{7FC62D0B-4AA1-4F63-ACF0-C85C3E8E7704}">
      <dgm:prSet phldrT="[Text]" custT="1"/>
      <dgm:spPr>
        <a:solidFill>
          <a:schemeClr val="accent3">
            <a:lumMod val="75000"/>
          </a:schemeClr>
        </a:solidFill>
      </dgm:spPr>
      <dgm:t>
        <a:bodyPr lIns="45720" tIns="45720" rIns="45720"/>
        <a:lstStyle/>
        <a:p>
          <a:pPr>
            <a:spcAft>
              <a:spcPts val="400"/>
            </a:spcAft>
          </a:pPr>
          <a:r>
            <a:rPr lang="en-US" sz="2800" dirty="0"/>
            <a:t>2018</a:t>
          </a:r>
        </a:p>
      </dgm:t>
    </dgm:pt>
    <dgm:pt modelId="{19DB9A66-B45E-44CD-9DCC-801AA8CE2EBE}" type="parTrans" cxnId="{D897196E-2221-4A8E-8EC2-6781F886F332}">
      <dgm:prSet/>
      <dgm:spPr/>
      <dgm:t>
        <a:bodyPr/>
        <a:lstStyle/>
        <a:p>
          <a:endParaRPr lang="en-US"/>
        </a:p>
      </dgm:t>
    </dgm:pt>
    <dgm:pt modelId="{9669C243-D0E5-445A-99DB-4EC895226A81}" type="sibTrans" cxnId="{D897196E-2221-4A8E-8EC2-6781F886F332}">
      <dgm:prSet/>
      <dgm:spPr/>
      <dgm:t>
        <a:bodyPr/>
        <a:lstStyle/>
        <a:p>
          <a:endParaRPr lang="en-US"/>
        </a:p>
      </dgm:t>
    </dgm:pt>
    <dgm:pt modelId="{07E255E8-9804-4461-A9CB-B877BBF29F13}">
      <dgm:prSet phldrT="[Text]" custT="1"/>
      <dgm:spPr>
        <a:solidFill>
          <a:schemeClr val="accent3">
            <a:lumMod val="75000"/>
          </a:schemeClr>
        </a:solidFill>
      </dgm:spPr>
      <dgm:t>
        <a:bodyPr lIns="45720" tIns="45720" rIns="45720"/>
        <a:lstStyle/>
        <a:p>
          <a:pPr>
            <a:spcAft>
              <a:spcPct val="15000"/>
            </a:spcAft>
          </a:pPr>
          <a:r>
            <a:rPr lang="en-US" sz="1600" dirty="0"/>
            <a:t>Poster containing best practices, helpful tips and process enhancements for department display</a:t>
          </a:r>
        </a:p>
      </dgm:t>
    </dgm:pt>
    <dgm:pt modelId="{74A9AA9B-BC86-42F4-BEB0-82F2916DB746}" type="parTrans" cxnId="{89965442-AC16-43E9-A13D-A957666F56F9}">
      <dgm:prSet/>
      <dgm:spPr/>
      <dgm:t>
        <a:bodyPr/>
        <a:lstStyle/>
        <a:p>
          <a:endParaRPr lang="en-US"/>
        </a:p>
      </dgm:t>
    </dgm:pt>
    <dgm:pt modelId="{D89E8D41-CB14-48F2-B276-720AC2C06A8B}" type="sibTrans" cxnId="{89965442-AC16-43E9-A13D-A957666F56F9}">
      <dgm:prSet/>
      <dgm:spPr/>
      <dgm:t>
        <a:bodyPr/>
        <a:lstStyle/>
        <a:p>
          <a:endParaRPr lang="en-US"/>
        </a:p>
      </dgm:t>
    </dgm:pt>
    <dgm:pt modelId="{57387403-FAA1-481D-B88E-BB20D4200811}">
      <dgm:prSet phldrT="[Text]" custT="1"/>
      <dgm:spPr>
        <a:solidFill>
          <a:schemeClr val="accent3">
            <a:lumMod val="75000"/>
          </a:schemeClr>
        </a:solidFill>
      </dgm:spPr>
      <dgm:t>
        <a:bodyPr lIns="45720" tIns="45720" rIns="45720"/>
        <a:lstStyle/>
        <a:p>
          <a:pPr>
            <a:spcAft>
              <a:spcPct val="15000"/>
            </a:spcAft>
          </a:pPr>
          <a:r>
            <a:rPr lang="en-US" sz="1600" dirty="0"/>
            <a:t>Custom-themed t-shirt also delivered to client facility in the mailing</a:t>
          </a:r>
        </a:p>
      </dgm:t>
    </dgm:pt>
    <dgm:pt modelId="{C4CA50A8-57DB-4354-84C9-4C312D935B09}" type="parTrans" cxnId="{9E656856-B3A7-4B32-B03E-FFE131AAA1C8}">
      <dgm:prSet/>
      <dgm:spPr/>
      <dgm:t>
        <a:bodyPr/>
        <a:lstStyle/>
        <a:p>
          <a:endParaRPr lang="en-US"/>
        </a:p>
      </dgm:t>
    </dgm:pt>
    <dgm:pt modelId="{13B51ACF-0D98-41F9-A3E3-02F956318895}" type="sibTrans" cxnId="{9E656856-B3A7-4B32-B03E-FFE131AAA1C8}">
      <dgm:prSet/>
      <dgm:spPr/>
      <dgm:t>
        <a:bodyPr/>
        <a:lstStyle/>
        <a:p>
          <a:endParaRPr lang="en-US"/>
        </a:p>
      </dgm:t>
    </dgm:pt>
    <dgm:pt modelId="{4187E39A-DEC5-4759-A966-30FE395A6BE1}">
      <dgm:prSet phldrT="[Text]" custT="1"/>
      <dgm:spPr>
        <a:solidFill>
          <a:schemeClr val="accent3">
            <a:lumMod val="75000"/>
          </a:schemeClr>
        </a:solidFill>
      </dgm:spPr>
      <dgm:t>
        <a:bodyPr lIns="45720" tIns="45720" rIns="45720"/>
        <a:lstStyle/>
        <a:p>
          <a:pPr>
            <a:spcAft>
              <a:spcPct val="15000"/>
            </a:spcAft>
          </a:pPr>
          <a:r>
            <a:rPr lang="en-US" sz="1600" dirty="0"/>
            <a:t>Link to online resources</a:t>
          </a:r>
        </a:p>
      </dgm:t>
    </dgm:pt>
    <dgm:pt modelId="{2E9E621A-8351-4B47-896D-C02E95C264C6}" type="parTrans" cxnId="{B9D20A42-2BDC-4171-9269-BFC8052E5961}">
      <dgm:prSet/>
      <dgm:spPr/>
      <dgm:t>
        <a:bodyPr/>
        <a:lstStyle/>
        <a:p>
          <a:endParaRPr lang="en-US"/>
        </a:p>
      </dgm:t>
    </dgm:pt>
    <dgm:pt modelId="{37A37A78-BB6D-4269-AE5B-64001447E93E}" type="sibTrans" cxnId="{B9D20A42-2BDC-4171-9269-BFC8052E5961}">
      <dgm:prSet/>
      <dgm:spPr/>
      <dgm:t>
        <a:bodyPr/>
        <a:lstStyle/>
        <a:p>
          <a:endParaRPr lang="en-US"/>
        </a:p>
      </dgm:t>
    </dgm:pt>
    <dgm:pt modelId="{92E6DBD1-2C8E-446A-A682-C347B98E7437}">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604141E9-3526-4346-8D4B-29254FD03B6B}" type="parTrans" cxnId="{56EA982D-1745-4016-9D39-3C0E1EEEB3AE}">
      <dgm:prSet/>
      <dgm:spPr/>
      <dgm:t>
        <a:bodyPr/>
        <a:lstStyle/>
        <a:p>
          <a:endParaRPr lang="en-US"/>
        </a:p>
      </dgm:t>
    </dgm:pt>
    <dgm:pt modelId="{1E652B6F-03FD-4072-9765-07B3DD7647A1}" type="sibTrans" cxnId="{56EA982D-1745-4016-9D39-3C0E1EEEB3AE}">
      <dgm:prSet/>
      <dgm:spPr/>
      <dgm:t>
        <a:bodyPr/>
        <a:lstStyle/>
        <a:p>
          <a:endParaRPr lang="en-US"/>
        </a:p>
      </dgm:t>
    </dgm:pt>
    <dgm:pt modelId="{DE4C2CF4-C60A-494B-92C1-CA161546E1C9}">
      <dgm:prSet phldrT="[Text]" custT="1"/>
      <dgm:spPr>
        <a:solidFill>
          <a:schemeClr val="accent3">
            <a:lumMod val="75000"/>
          </a:schemeClr>
        </a:solidFill>
      </dgm:spPr>
      <dgm:t>
        <a:bodyPr lIns="45720" tIns="45720" rIns="45720"/>
        <a:lstStyle/>
        <a:p>
          <a:pPr>
            <a:spcAft>
              <a:spcPct val="15000"/>
            </a:spcAft>
          </a:pPr>
          <a:r>
            <a:rPr lang="en-US" sz="1600" dirty="0"/>
            <a:t>Trackable links to online client-exclusive resources</a:t>
          </a:r>
        </a:p>
      </dgm:t>
    </dgm:pt>
    <dgm:pt modelId="{76D27926-4D3F-42B6-9EF9-033590E1F30F}" type="parTrans" cxnId="{7F89A834-9683-4734-B6F3-9B35231A5B7E}">
      <dgm:prSet/>
      <dgm:spPr/>
      <dgm:t>
        <a:bodyPr/>
        <a:lstStyle/>
        <a:p>
          <a:endParaRPr lang="en-US"/>
        </a:p>
      </dgm:t>
    </dgm:pt>
    <dgm:pt modelId="{0BD0905F-46F7-4D9D-9370-023740D2D2ED}" type="sibTrans" cxnId="{7F89A834-9683-4734-B6F3-9B35231A5B7E}">
      <dgm:prSet/>
      <dgm:spPr/>
      <dgm:t>
        <a:bodyPr/>
        <a:lstStyle/>
        <a:p>
          <a:endParaRPr lang="en-US"/>
        </a:p>
      </dgm:t>
    </dgm:pt>
    <dgm:pt modelId="{216E1744-DF2E-4CCF-BCAF-65407F932C62}" type="pres">
      <dgm:prSet presAssocID="{22E01791-B1BA-4BC1-B67C-28C5868C72D3}" presName="Name0" presStyleCnt="0">
        <dgm:presLayoutVars>
          <dgm:dir/>
          <dgm:resizeHandles val="exact"/>
        </dgm:presLayoutVars>
      </dgm:prSet>
      <dgm:spPr/>
    </dgm:pt>
    <dgm:pt modelId="{75BBEDAC-07AB-4B2D-A5F3-B11C39873A32}" type="pres">
      <dgm:prSet presAssocID="{4C17DC7A-7654-47E5-8663-6F1681426FB9}" presName="composite" presStyleCnt="0"/>
      <dgm:spPr/>
    </dgm:pt>
    <dgm:pt modelId="{92DA8910-F9D4-4189-92BF-C868B80DDF81}" type="pres">
      <dgm:prSet presAssocID="{4C17DC7A-7654-47E5-8663-6F1681426FB9}" presName="imagSh" presStyleLbl="bgImgPlace1" presStyleIdx="0" presStyleCnt="3" custAng="0" custScaleX="163040" custScaleY="103732" custLinFactNeighborX="-92" custLinFactNeighborY="-1438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2E453C2-5E7A-47FB-BB4D-1E4F23A0FA8E}" type="pres">
      <dgm:prSet presAssocID="{4C17DC7A-7654-47E5-8663-6F1681426FB9}" presName="txNode" presStyleLbl="node1" presStyleIdx="0" presStyleCnt="3" custScaleX="118761" custScaleY="150940" custLinFactNeighborX="8025" custLinFactNeighborY="19539">
        <dgm:presLayoutVars>
          <dgm:bulletEnabled val="1"/>
        </dgm:presLayoutVars>
      </dgm:prSet>
      <dgm:spPr/>
    </dgm:pt>
    <dgm:pt modelId="{0EC54546-59CF-4F95-A6DD-33753F627E9B}" type="pres">
      <dgm:prSet presAssocID="{DACA26C0-E138-4B9D-95D8-8545203897CB}" presName="sibTrans" presStyleLbl="sibTrans2D1" presStyleIdx="0" presStyleCnt="2" custAng="21526839" custScaleX="187262" custScaleY="125913" custLinFactNeighborX="8406" custLinFactNeighborY="14846"/>
      <dgm:spPr/>
    </dgm:pt>
    <dgm:pt modelId="{04B46096-E469-4B15-979D-A37F0759B378}" type="pres">
      <dgm:prSet presAssocID="{DACA26C0-E138-4B9D-95D8-8545203897CB}" presName="connTx" presStyleLbl="sibTrans2D1" presStyleIdx="0" presStyleCnt="2"/>
      <dgm:spPr/>
    </dgm:pt>
    <dgm:pt modelId="{3289B16D-50E9-45DF-9ABA-4129279F0E44}" type="pres">
      <dgm:prSet presAssocID="{49B7D2EE-5A69-444A-8729-AA650411A43A}" presName="composite" presStyleCnt="0"/>
      <dgm:spPr/>
    </dgm:pt>
    <dgm:pt modelId="{03649AA9-46E1-4AAF-ACDA-D515066BF43F}" type="pres">
      <dgm:prSet presAssocID="{49B7D2EE-5A69-444A-8729-AA650411A43A}" presName="imagSh" presStyleLbl="bgImgPlace1" presStyleIdx="1" presStyleCnt="3" custAng="0" custScaleX="138343" custScaleY="98839" custLinFactNeighborX="717" custLinFactNeighborY="-1572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BE59A4F-225B-4A52-897A-E68385A2AD5B}" type="pres">
      <dgm:prSet presAssocID="{49B7D2EE-5A69-444A-8729-AA650411A43A}" presName="txNode" presStyleLbl="node1" presStyleIdx="1" presStyleCnt="3" custScaleX="120565" custScaleY="150940" custLinFactNeighborX="413" custLinFactNeighborY="18963">
        <dgm:presLayoutVars>
          <dgm:bulletEnabled val="1"/>
        </dgm:presLayoutVars>
      </dgm:prSet>
      <dgm:spPr/>
    </dgm:pt>
    <dgm:pt modelId="{7DE91490-DCDB-4213-BDFB-DE69DBAD2C22}" type="pres">
      <dgm:prSet presAssocID="{6AC176AB-FF03-4017-8B97-A8F8039D9CBC}" presName="sibTrans" presStyleLbl="sibTrans2D1" presStyleIdx="1" presStyleCnt="2" custAng="21103704" custScaleX="164707" custScaleY="125913" custLinFactNeighborX="4945" custLinFactNeighborY="-49737"/>
      <dgm:spPr/>
    </dgm:pt>
    <dgm:pt modelId="{A1FC2770-E638-4FC4-8A1F-7ABA9B5834D4}" type="pres">
      <dgm:prSet presAssocID="{6AC176AB-FF03-4017-8B97-A8F8039D9CBC}" presName="connTx" presStyleLbl="sibTrans2D1" presStyleIdx="1" presStyleCnt="2"/>
      <dgm:spPr/>
    </dgm:pt>
    <dgm:pt modelId="{A76327B9-7935-4565-84FD-48500ACC90DA}" type="pres">
      <dgm:prSet presAssocID="{7FC62D0B-4AA1-4F63-ACF0-C85C3E8E7704}" presName="composite" presStyleCnt="0"/>
      <dgm:spPr/>
    </dgm:pt>
    <dgm:pt modelId="{3E8F3200-8052-421A-A58B-5AF8D6D3B05B}" type="pres">
      <dgm:prSet presAssocID="{7FC62D0B-4AA1-4F63-ACF0-C85C3E8E7704}" presName="imagSh" presStyleLbl="bgImgPlace1" presStyleIdx="2" presStyleCnt="3" custScaleX="129665" custScaleY="155112" custLinFactNeighborX="-984" custLinFactNeighborY="-187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t="-2000" b="-2000"/>
          </a:stretch>
        </a:blipFill>
        <a:ln>
          <a:solidFill>
            <a:schemeClr val="bg1">
              <a:lumMod val="75000"/>
            </a:schemeClr>
          </a:solidFill>
        </a:ln>
      </dgm:spPr>
    </dgm:pt>
    <dgm:pt modelId="{BA5A3BF5-E1C1-4CAD-94CB-A87527CE926C}" type="pres">
      <dgm:prSet presAssocID="{7FC62D0B-4AA1-4F63-ACF0-C85C3E8E7704}" presName="txNode" presStyleLbl="node1" presStyleIdx="2" presStyleCnt="3" custScaleX="123238" custScaleY="150940" custLinFactNeighborX="110" custLinFactNeighborY="6405">
        <dgm:presLayoutVars>
          <dgm:bulletEnabled val="1"/>
        </dgm:presLayoutVars>
      </dgm:prSet>
      <dgm:spPr/>
    </dgm:pt>
  </dgm:ptLst>
  <dgm:cxnLst>
    <dgm:cxn modelId="{8C80D00D-18E6-4903-BA09-00CD03B87943}" srcId="{49B7D2EE-5A69-444A-8729-AA650411A43A}" destId="{FD8B9CF6-556B-4C96-B33D-67A0BC40ECD4}" srcOrd="0" destOrd="0" parTransId="{3D517F49-F32C-4B7F-AC73-41DBBF0DB2AD}" sibTransId="{63A2AD20-4E51-44D6-8C70-F016865EDBB7}"/>
    <dgm:cxn modelId="{2DCDB71B-A0CA-4C12-BDCE-C4D37062572E}" srcId="{22E01791-B1BA-4BC1-B67C-28C5868C72D3}" destId="{49B7D2EE-5A69-444A-8729-AA650411A43A}" srcOrd="1" destOrd="0" parTransId="{2AFD7B5F-B2B7-4E18-9240-443D79BF92E3}" sibTransId="{6AC176AB-FF03-4017-8B97-A8F8039D9CBC}"/>
    <dgm:cxn modelId="{56EA982D-1745-4016-9D39-3C0E1EEEB3AE}" srcId="{7FC62D0B-4AA1-4F63-ACF0-C85C3E8E7704}" destId="{92E6DBD1-2C8E-446A-A682-C347B98E7437}" srcOrd="2" destOrd="0" parTransId="{604141E9-3526-4346-8D4B-29254FD03B6B}" sibTransId="{1E652B6F-03FD-4072-9765-07B3DD7647A1}"/>
    <dgm:cxn modelId="{7F89A834-9683-4734-B6F3-9B35231A5B7E}" srcId="{49B7D2EE-5A69-444A-8729-AA650411A43A}" destId="{DE4C2CF4-C60A-494B-92C1-CA161546E1C9}" srcOrd="2" destOrd="0" parTransId="{76D27926-4D3F-42B6-9EF9-033590E1F30F}" sibTransId="{0BD0905F-46F7-4D9D-9370-023740D2D2ED}"/>
    <dgm:cxn modelId="{51B9943D-046F-49B5-ADF5-34B62222501C}" type="presOf" srcId="{4187E39A-DEC5-4759-A966-30FE395A6BE1}" destId="{F2E453C2-5E7A-47FB-BB4D-1E4F23A0FA8E}" srcOrd="0" destOrd="2" presId="urn:microsoft.com/office/officeart/2005/8/layout/hProcess10"/>
    <dgm:cxn modelId="{B9D20A42-2BDC-4171-9269-BFC8052E5961}" srcId="{4C17DC7A-7654-47E5-8663-6F1681426FB9}" destId="{4187E39A-DEC5-4759-A966-30FE395A6BE1}" srcOrd="1" destOrd="0" parTransId="{2E9E621A-8351-4B47-896D-C02E95C264C6}" sibTransId="{37A37A78-BB6D-4269-AE5B-64001447E93E}"/>
    <dgm:cxn modelId="{89965442-AC16-43E9-A13D-A957666F56F9}" srcId="{7FC62D0B-4AA1-4F63-ACF0-C85C3E8E7704}" destId="{07E255E8-9804-4461-A9CB-B877BBF29F13}" srcOrd="0" destOrd="0" parTransId="{74A9AA9B-BC86-42F4-BEB0-82F2916DB746}" sibTransId="{D89E8D41-CB14-48F2-B276-720AC2C06A8B}"/>
    <dgm:cxn modelId="{528B8A68-375F-4A1D-8032-1A76E3FBEB0F}" type="presOf" srcId="{57387403-FAA1-481D-B88E-BB20D4200811}" destId="{BA5A3BF5-E1C1-4CAD-94CB-A87527CE926C}" srcOrd="0" destOrd="2" presId="urn:microsoft.com/office/officeart/2005/8/layout/hProcess10"/>
    <dgm:cxn modelId="{D897196E-2221-4A8E-8EC2-6781F886F332}" srcId="{22E01791-B1BA-4BC1-B67C-28C5868C72D3}" destId="{7FC62D0B-4AA1-4F63-ACF0-C85C3E8E7704}" srcOrd="2" destOrd="0" parTransId="{19DB9A66-B45E-44CD-9DCC-801AA8CE2EBE}" sibTransId="{9669C243-D0E5-445A-99DB-4EC895226A81}"/>
    <dgm:cxn modelId="{E5610054-31B1-4EB7-A99B-5666441A7917}" type="presOf" srcId="{6AC176AB-FF03-4017-8B97-A8F8039D9CBC}" destId="{7DE91490-DCDB-4213-BDFB-DE69DBAD2C22}" srcOrd="0" destOrd="0" presId="urn:microsoft.com/office/officeart/2005/8/layout/hProcess10"/>
    <dgm:cxn modelId="{9E656856-B3A7-4B32-B03E-FFE131AAA1C8}" srcId="{7FC62D0B-4AA1-4F63-ACF0-C85C3E8E7704}" destId="{57387403-FAA1-481D-B88E-BB20D4200811}" srcOrd="1" destOrd="0" parTransId="{C4CA50A8-57DB-4354-84C9-4C312D935B09}" sibTransId="{13B51ACF-0D98-41F9-A3E3-02F956318895}"/>
    <dgm:cxn modelId="{F559D456-D967-402D-82C9-155623E95B1B}" type="presOf" srcId="{FD8B9CF6-556B-4C96-B33D-67A0BC40ECD4}" destId="{FBE59A4F-225B-4A52-897A-E68385A2AD5B}" srcOrd="0" destOrd="1" presId="urn:microsoft.com/office/officeart/2005/8/layout/hProcess10"/>
    <dgm:cxn modelId="{CA1CDC79-5363-4A0C-9728-B2856426CADA}" type="presOf" srcId="{22E01791-B1BA-4BC1-B67C-28C5868C72D3}" destId="{216E1744-DF2E-4CCF-BCAF-65407F932C62}" srcOrd="0" destOrd="0" presId="urn:microsoft.com/office/officeart/2005/8/layout/hProcess10"/>
    <dgm:cxn modelId="{E94D257A-1F8A-43A3-B17B-75719E5B9B8D}" srcId="{4C17DC7A-7654-47E5-8663-6F1681426FB9}" destId="{F9371581-30D9-4C2B-8AD7-7BE144C043BE}" srcOrd="0" destOrd="0" parTransId="{0B65248B-3517-493A-BC64-2B8A1AD60040}" sibTransId="{B9E87CBA-04A0-4E44-9CE5-7037EBF4D158}"/>
    <dgm:cxn modelId="{D7A5A38D-295F-4FE9-B149-EF6A17D7B2CE}" type="presOf" srcId="{6AC176AB-FF03-4017-8B97-A8F8039D9CBC}" destId="{A1FC2770-E638-4FC4-8A1F-7ABA9B5834D4}" srcOrd="1" destOrd="0" presId="urn:microsoft.com/office/officeart/2005/8/layout/hProcess10"/>
    <dgm:cxn modelId="{5FCC10A0-D77C-40B3-A5F4-19C2BADCF640}" type="presOf" srcId="{DACA26C0-E138-4B9D-95D8-8545203897CB}" destId="{0EC54546-59CF-4F95-A6DD-33753F627E9B}" srcOrd="0" destOrd="0" presId="urn:microsoft.com/office/officeart/2005/8/layout/hProcess10"/>
    <dgm:cxn modelId="{62C3A3A0-ED25-483D-B8E7-4A0110A85DB8}" type="presOf" srcId="{07E255E8-9804-4461-A9CB-B877BBF29F13}" destId="{BA5A3BF5-E1C1-4CAD-94CB-A87527CE926C}" srcOrd="0" destOrd="1" presId="urn:microsoft.com/office/officeart/2005/8/layout/hProcess10"/>
    <dgm:cxn modelId="{0B7208A3-42EF-42E0-9C3A-DD235029AF4B}" type="presOf" srcId="{DE4C2CF4-C60A-494B-92C1-CA161546E1C9}" destId="{FBE59A4F-225B-4A52-897A-E68385A2AD5B}" srcOrd="0" destOrd="3" presId="urn:microsoft.com/office/officeart/2005/8/layout/hProcess10"/>
    <dgm:cxn modelId="{2B5BDABB-C117-45E0-8070-93B051009579}" srcId="{22E01791-B1BA-4BC1-B67C-28C5868C72D3}" destId="{4C17DC7A-7654-47E5-8663-6F1681426FB9}" srcOrd="0" destOrd="0" parTransId="{25F1E017-CC0A-4BA8-9090-A91F17993EDC}" sibTransId="{DACA26C0-E138-4B9D-95D8-8545203897CB}"/>
    <dgm:cxn modelId="{257FB8BF-B26A-4322-91C0-804FCB1E2FB5}" type="presOf" srcId="{DACA26C0-E138-4B9D-95D8-8545203897CB}" destId="{04B46096-E469-4B15-979D-A37F0759B378}" srcOrd="1" destOrd="0" presId="urn:microsoft.com/office/officeart/2005/8/layout/hProcess10"/>
    <dgm:cxn modelId="{AAD135CB-A651-443C-866B-D150255EBC19}" type="presOf" srcId="{92E6DBD1-2C8E-446A-A682-C347B98E7437}" destId="{BA5A3BF5-E1C1-4CAD-94CB-A87527CE926C}" srcOrd="0" destOrd="3" presId="urn:microsoft.com/office/officeart/2005/8/layout/hProcess10"/>
    <dgm:cxn modelId="{AF2851DD-A16B-4392-B952-B8363AB0F751}" type="presOf" srcId="{DE6B621F-7B24-428C-A794-CFCE1F7A39D1}" destId="{FBE59A4F-225B-4A52-897A-E68385A2AD5B}" srcOrd="0" destOrd="2" presId="urn:microsoft.com/office/officeart/2005/8/layout/hProcess10"/>
    <dgm:cxn modelId="{1929D6DD-8E42-4717-9DE5-5DCFACFFCF9E}" type="presOf" srcId="{7FC62D0B-4AA1-4F63-ACF0-C85C3E8E7704}" destId="{BA5A3BF5-E1C1-4CAD-94CB-A87527CE926C}" srcOrd="0" destOrd="0" presId="urn:microsoft.com/office/officeart/2005/8/layout/hProcess10"/>
    <dgm:cxn modelId="{4AFA48E0-27F8-40B3-BFCC-1D1083495E42}" type="presOf" srcId="{49B7D2EE-5A69-444A-8729-AA650411A43A}" destId="{FBE59A4F-225B-4A52-897A-E68385A2AD5B}" srcOrd="0" destOrd="0" presId="urn:microsoft.com/office/officeart/2005/8/layout/hProcess10"/>
    <dgm:cxn modelId="{86D12EE1-AF11-4339-B124-966AB32010AB}" type="presOf" srcId="{4C17DC7A-7654-47E5-8663-6F1681426FB9}" destId="{F2E453C2-5E7A-47FB-BB4D-1E4F23A0FA8E}" srcOrd="0" destOrd="0" presId="urn:microsoft.com/office/officeart/2005/8/layout/hProcess10"/>
    <dgm:cxn modelId="{60F4F4E7-EAC1-4D94-8558-BA7A85A7EE23}" type="presOf" srcId="{F9371581-30D9-4C2B-8AD7-7BE144C043BE}" destId="{F2E453C2-5E7A-47FB-BB4D-1E4F23A0FA8E}" srcOrd="0" destOrd="1" presId="urn:microsoft.com/office/officeart/2005/8/layout/hProcess10"/>
    <dgm:cxn modelId="{338832EE-7970-4CC8-BD77-E23AEA3355B2}" srcId="{49B7D2EE-5A69-444A-8729-AA650411A43A}" destId="{DE6B621F-7B24-428C-A794-CFCE1F7A39D1}" srcOrd="1" destOrd="0" parTransId="{B702B631-9909-465F-A6A3-107287AD1432}" sibTransId="{8E785D9B-FC18-4273-A314-95DACF5F7657}"/>
    <dgm:cxn modelId="{A933CBBF-1F46-4327-A596-714B8764D830}" type="presParOf" srcId="{216E1744-DF2E-4CCF-BCAF-65407F932C62}" destId="{75BBEDAC-07AB-4B2D-A5F3-B11C39873A32}" srcOrd="0" destOrd="0" presId="urn:microsoft.com/office/officeart/2005/8/layout/hProcess10"/>
    <dgm:cxn modelId="{83E5F3D7-8479-4327-A3E4-A28388B5825B}" type="presParOf" srcId="{75BBEDAC-07AB-4B2D-A5F3-B11C39873A32}" destId="{92DA8910-F9D4-4189-92BF-C868B80DDF81}" srcOrd="0" destOrd="0" presId="urn:microsoft.com/office/officeart/2005/8/layout/hProcess10"/>
    <dgm:cxn modelId="{684D6F41-0BD3-483B-A4C4-907EDDFBA98B}" type="presParOf" srcId="{75BBEDAC-07AB-4B2D-A5F3-B11C39873A32}" destId="{F2E453C2-5E7A-47FB-BB4D-1E4F23A0FA8E}" srcOrd="1" destOrd="0" presId="urn:microsoft.com/office/officeart/2005/8/layout/hProcess10"/>
    <dgm:cxn modelId="{265F98BC-5E45-4610-B235-4E090BB60BE7}" type="presParOf" srcId="{216E1744-DF2E-4CCF-BCAF-65407F932C62}" destId="{0EC54546-59CF-4F95-A6DD-33753F627E9B}" srcOrd="1" destOrd="0" presId="urn:microsoft.com/office/officeart/2005/8/layout/hProcess10"/>
    <dgm:cxn modelId="{51F8E6E5-F382-4750-AC89-A3F1F8EF7873}" type="presParOf" srcId="{0EC54546-59CF-4F95-A6DD-33753F627E9B}" destId="{04B46096-E469-4B15-979D-A37F0759B378}" srcOrd="0" destOrd="0" presId="urn:microsoft.com/office/officeart/2005/8/layout/hProcess10"/>
    <dgm:cxn modelId="{80B9B424-0DEB-4FEC-B243-D6D61D0F0E4C}" type="presParOf" srcId="{216E1744-DF2E-4CCF-BCAF-65407F932C62}" destId="{3289B16D-50E9-45DF-9ABA-4129279F0E44}" srcOrd="2" destOrd="0" presId="urn:microsoft.com/office/officeart/2005/8/layout/hProcess10"/>
    <dgm:cxn modelId="{FD53F364-2E42-4CB7-AF92-5FC69A601782}" type="presParOf" srcId="{3289B16D-50E9-45DF-9ABA-4129279F0E44}" destId="{03649AA9-46E1-4AAF-ACDA-D515066BF43F}" srcOrd="0" destOrd="0" presId="urn:microsoft.com/office/officeart/2005/8/layout/hProcess10"/>
    <dgm:cxn modelId="{C0774F56-2985-4E14-9145-FE5B1940CE29}" type="presParOf" srcId="{3289B16D-50E9-45DF-9ABA-4129279F0E44}" destId="{FBE59A4F-225B-4A52-897A-E68385A2AD5B}" srcOrd="1" destOrd="0" presId="urn:microsoft.com/office/officeart/2005/8/layout/hProcess10"/>
    <dgm:cxn modelId="{716BB2B7-0BD3-4126-B7BD-93AF31B6DD8A}" type="presParOf" srcId="{216E1744-DF2E-4CCF-BCAF-65407F932C62}" destId="{7DE91490-DCDB-4213-BDFB-DE69DBAD2C22}" srcOrd="3" destOrd="0" presId="urn:microsoft.com/office/officeart/2005/8/layout/hProcess10"/>
    <dgm:cxn modelId="{E8DE0475-F1F9-41B0-8BB6-D3FC794C37C0}" type="presParOf" srcId="{7DE91490-DCDB-4213-BDFB-DE69DBAD2C22}" destId="{A1FC2770-E638-4FC4-8A1F-7ABA9B5834D4}" srcOrd="0" destOrd="0" presId="urn:microsoft.com/office/officeart/2005/8/layout/hProcess10"/>
    <dgm:cxn modelId="{E1CD261F-F969-43A7-8973-0546C0A9706F}" type="presParOf" srcId="{216E1744-DF2E-4CCF-BCAF-65407F932C62}" destId="{A76327B9-7935-4565-84FD-48500ACC90DA}" srcOrd="4" destOrd="0" presId="urn:microsoft.com/office/officeart/2005/8/layout/hProcess10"/>
    <dgm:cxn modelId="{BE260F6F-4B70-4ED8-8E04-D2AC6CF8AA7C}" type="presParOf" srcId="{A76327B9-7935-4565-84FD-48500ACC90DA}" destId="{3E8F3200-8052-421A-A58B-5AF8D6D3B05B}" srcOrd="0" destOrd="0" presId="urn:microsoft.com/office/officeart/2005/8/layout/hProcess10"/>
    <dgm:cxn modelId="{D2178CBB-AB24-46F7-A711-18AE3AFE61CC}" type="presParOf" srcId="{A76327B9-7935-4565-84FD-48500ACC90DA}" destId="{BA5A3BF5-E1C1-4CAD-94CB-A87527CE926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F0171-089D-420A-B9B3-4A782AC68DE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5C7C05F-F7DA-4ABD-8C20-27AB7F22BDF3}">
      <dgm:prSet phldrT="[Text]" custT="1"/>
      <dgm:spPr>
        <a:solidFill>
          <a:schemeClr val="accent3">
            <a:lumMod val="75000"/>
          </a:schemeClr>
        </a:solidFill>
      </dgm:spPr>
      <dgm:t>
        <a:bodyPr/>
        <a:lstStyle/>
        <a:p>
          <a:pPr>
            <a:spcAft>
              <a:spcPts val="400"/>
            </a:spcAft>
          </a:pPr>
          <a:r>
            <a:rPr lang="en-US" sz="2400" dirty="0"/>
            <a:t>Mailing</a:t>
          </a:r>
        </a:p>
      </dgm:t>
    </dgm:pt>
    <dgm:pt modelId="{02316780-CCE8-4DA8-BFA2-F7C5ADD7036C}" type="parTrans" cxnId="{C728F152-5116-4904-BCAE-CDFD8499914D}">
      <dgm:prSet/>
      <dgm:spPr/>
      <dgm:t>
        <a:bodyPr/>
        <a:lstStyle/>
        <a:p>
          <a:endParaRPr lang="en-US"/>
        </a:p>
      </dgm:t>
    </dgm:pt>
    <dgm:pt modelId="{E8AB8F7F-C98B-4278-A6D8-D1767FF2454E}" type="sibTrans" cxnId="{C728F152-5116-4904-BCAE-CDFD8499914D}">
      <dgm:prSet/>
      <dgm:spPr/>
      <dgm:t>
        <a:bodyPr/>
        <a:lstStyle/>
        <a:p>
          <a:endParaRPr lang="en-US"/>
        </a:p>
      </dgm:t>
    </dgm:pt>
    <dgm:pt modelId="{6C1C42EA-253C-48E8-B87E-E23C71FDA4D8}">
      <dgm:prSet phldrT="[Text]" custT="1"/>
      <dgm:spPr>
        <a:solidFill>
          <a:schemeClr val="accent3">
            <a:lumMod val="75000"/>
          </a:schemeClr>
        </a:solidFill>
      </dgm:spPr>
      <dgm:t>
        <a:bodyPr/>
        <a:lstStyle/>
        <a:p>
          <a:pPr>
            <a:spcAft>
              <a:spcPct val="15000"/>
            </a:spcAft>
          </a:pPr>
          <a:r>
            <a:rPr lang="en-US" sz="1800" dirty="0"/>
            <a:t>Dimensional mailer delivered to case management director, CEO and CFO of each client hospital</a:t>
          </a:r>
        </a:p>
      </dgm:t>
    </dgm:pt>
    <dgm:pt modelId="{1753AE90-B9AC-4241-AE52-EF46BD60373A}" type="parTrans" cxnId="{04B7BDB1-2B15-48D0-9DAD-D53E7C1CC6BC}">
      <dgm:prSet/>
      <dgm:spPr/>
      <dgm:t>
        <a:bodyPr/>
        <a:lstStyle/>
        <a:p>
          <a:endParaRPr lang="en-US"/>
        </a:p>
      </dgm:t>
    </dgm:pt>
    <dgm:pt modelId="{8CD5BF1D-22E9-404C-B4FD-650F17BF5A64}" type="sibTrans" cxnId="{04B7BDB1-2B15-48D0-9DAD-D53E7C1CC6BC}">
      <dgm:prSet/>
      <dgm:spPr/>
      <dgm:t>
        <a:bodyPr/>
        <a:lstStyle/>
        <a:p>
          <a:endParaRPr lang="en-US"/>
        </a:p>
      </dgm:t>
    </dgm:pt>
    <dgm:pt modelId="{5847E78F-8C31-4EFE-A419-E175A1E1DCE1}">
      <dgm:prSet phldrT="[Text]" custT="1"/>
      <dgm:spPr>
        <a:solidFill>
          <a:schemeClr val="accent3">
            <a:lumMod val="75000"/>
          </a:schemeClr>
        </a:solidFill>
      </dgm:spPr>
      <dgm:t>
        <a:bodyPr/>
        <a:lstStyle/>
        <a:p>
          <a:pPr>
            <a:spcAft>
              <a:spcPct val="15000"/>
            </a:spcAft>
          </a:pPr>
          <a:r>
            <a:rPr lang="en-US" sz="1800" dirty="0"/>
            <a:t>Account Managers provided collateral for customer follow-up</a:t>
          </a:r>
        </a:p>
      </dgm:t>
    </dgm:pt>
    <dgm:pt modelId="{3340063E-8C36-45C9-9AFF-1F215734C652}" type="parTrans" cxnId="{3DAE086E-B348-4D42-BAA5-29CADB20807E}">
      <dgm:prSet/>
      <dgm:spPr/>
      <dgm:t>
        <a:bodyPr/>
        <a:lstStyle/>
        <a:p>
          <a:endParaRPr lang="en-US"/>
        </a:p>
      </dgm:t>
    </dgm:pt>
    <dgm:pt modelId="{7BD39662-89A8-4D9F-B118-354F53AB46F7}" type="sibTrans" cxnId="{3DAE086E-B348-4D42-BAA5-29CADB20807E}">
      <dgm:prSet/>
      <dgm:spPr/>
      <dgm:t>
        <a:bodyPr/>
        <a:lstStyle/>
        <a:p>
          <a:endParaRPr lang="en-US"/>
        </a:p>
      </dgm:t>
    </dgm:pt>
    <dgm:pt modelId="{39AC74A1-5CDE-43D5-9325-12456B6E90C8}">
      <dgm:prSet phldrT="[Text]" custT="1"/>
      <dgm:spPr>
        <a:solidFill>
          <a:srgbClr val="0593BF"/>
        </a:solidFill>
      </dgm:spPr>
      <dgm:t>
        <a:bodyPr/>
        <a:lstStyle/>
        <a:p>
          <a:pPr>
            <a:spcAft>
              <a:spcPts val="400"/>
            </a:spcAft>
          </a:pPr>
          <a:r>
            <a:rPr lang="en-US" sz="2400" dirty="0"/>
            <a:t>Media</a:t>
          </a:r>
        </a:p>
      </dgm:t>
    </dgm:pt>
    <dgm:pt modelId="{6008805A-A55C-4FE1-9358-886B8B6E0762}" type="parTrans" cxnId="{1ED6DE43-C08E-43AD-9607-C4D197301111}">
      <dgm:prSet/>
      <dgm:spPr/>
      <dgm:t>
        <a:bodyPr/>
        <a:lstStyle/>
        <a:p>
          <a:endParaRPr lang="en-US"/>
        </a:p>
      </dgm:t>
    </dgm:pt>
    <dgm:pt modelId="{D4DDEFF7-540E-413B-B3AF-292FFCE500E1}" type="sibTrans" cxnId="{1ED6DE43-C08E-43AD-9607-C4D197301111}">
      <dgm:prSet/>
      <dgm:spPr/>
      <dgm:t>
        <a:bodyPr/>
        <a:lstStyle/>
        <a:p>
          <a:endParaRPr lang="en-US"/>
        </a:p>
      </dgm:t>
    </dgm:pt>
    <dgm:pt modelId="{0641D8A5-64CB-4B6A-9D74-A6BC93396347}">
      <dgm:prSet phldrT="[Text]" custT="1"/>
      <dgm:spPr>
        <a:solidFill>
          <a:srgbClr val="0593BF"/>
        </a:solidFill>
      </dgm:spPr>
      <dgm:t>
        <a:bodyPr/>
        <a:lstStyle/>
        <a:p>
          <a:pPr>
            <a:spcAft>
              <a:spcPct val="15000"/>
            </a:spcAft>
          </a:pPr>
          <a:r>
            <a:rPr lang="en-US" sz="1800" dirty="0"/>
            <a:t>Corporate Web site promotes e-version and additional thought leadership/best practices content</a:t>
          </a:r>
        </a:p>
      </dgm:t>
    </dgm:pt>
    <dgm:pt modelId="{C7A835F3-6599-4B9A-86F0-90F628581CA7}" type="parTrans" cxnId="{F52B2C65-982B-4D85-8DA7-FF878521A64B}">
      <dgm:prSet/>
      <dgm:spPr/>
      <dgm:t>
        <a:bodyPr/>
        <a:lstStyle/>
        <a:p>
          <a:endParaRPr lang="en-US"/>
        </a:p>
      </dgm:t>
    </dgm:pt>
    <dgm:pt modelId="{6681310D-E412-480F-A579-CB89F16D8A86}" type="sibTrans" cxnId="{F52B2C65-982B-4D85-8DA7-FF878521A64B}">
      <dgm:prSet/>
      <dgm:spPr/>
      <dgm:t>
        <a:bodyPr/>
        <a:lstStyle/>
        <a:p>
          <a:endParaRPr lang="en-US"/>
        </a:p>
      </dgm:t>
    </dgm:pt>
    <dgm:pt modelId="{29748F41-592F-4475-BDD0-8A57A08CC462}">
      <dgm:prSet phldrT="[Text]" custT="1"/>
      <dgm:spPr>
        <a:solidFill>
          <a:schemeClr val="tx2"/>
        </a:solidFill>
      </dgm:spPr>
      <dgm:t>
        <a:bodyPr/>
        <a:lstStyle/>
        <a:p>
          <a:pPr>
            <a:spcAft>
              <a:spcPts val="400"/>
            </a:spcAft>
          </a:pPr>
          <a:r>
            <a:rPr lang="en-US" sz="2400" dirty="0"/>
            <a:t>Communications</a:t>
          </a:r>
        </a:p>
      </dgm:t>
    </dgm:pt>
    <dgm:pt modelId="{ACC71824-1509-4045-91FC-EB1DB2975D82}" type="parTrans" cxnId="{A0327BC7-4ECF-482D-946A-CEB67AD7883E}">
      <dgm:prSet/>
      <dgm:spPr/>
      <dgm:t>
        <a:bodyPr/>
        <a:lstStyle/>
        <a:p>
          <a:endParaRPr lang="en-US"/>
        </a:p>
      </dgm:t>
    </dgm:pt>
    <dgm:pt modelId="{2EBB0225-BEAC-4607-923A-869626CFA734}" type="sibTrans" cxnId="{A0327BC7-4ECF-482D-946A-CEB67AD7883E}">
      <dgm:prSet/>
      <dgm:spPr/>
      <dgm:t>
        <a:bodyPr/>
        <a:lstStyle/>
        <a:p>
          <a:endParaRPr lang="en-US"/>
        </a:p>
      </dgm:t>
    </dgm:pt>
    <dgm:pt modelId="{A3FA1E97-F2D5-426E-AEBD-3D92A1CE47B7}">
      <dgm:prSet phldrT="[Text]" custT="1"/>
      <dgm:spPr>
        <a:solidFill>
          <a:schemeClr val="tx2"/>
        </a:solidFill>
      </dgm:spPr>
      <dgm:t>
        <a:bodyPr/>
        <a:lstStyle/>
        <a:p>
          <a:pPr>
            <a:spcAft>
              <a:spcPct val="15000"/>
            </a:spcAft>
          </a:pPr>
          <a:r>
            <a:rPr lang="en-US" sz="1800" dirty="0"/>
            <a:t>Email to all customers with dimensional mailer download link</a:t>
          </a:r>
        </a:p>
      </dgm:t>
    </dgm:pt>
    <dgm:pt modelId="{61B5EFE6-3138-468E-96C5-D93F0F93C611}" type="parTrans" cxnId="{18FC7F3E-C6CD-4E39-BC60-4ECAB2E0858A}">
      <dgm:prSet/>
      <dgm:spPr/>
      <dgm:t>
        <a:bodyPr/>
        <a:lstStyle/>
        <a:p>
          <a:endParaRPr lang="en-US"/>
        </a:p>
      </dgm:t>
    </dgm:pt>
    <dgm:pt modelId="{AAC56229-72D2-44AF-8214-D80C885C642E}" type="sibTrans" cxnId="{18FC7F3E-C6CD-4E39-BC60-4ECAB2E0858A}">
      <dgm:prSet/>
      <dgm:spPr/>
      <dgm:t>
        <a:bodyPr/>
        <a:lstStyle/>
        <a:p>
          <a:endParaRPr lang="en-US"/>
        </a:p>
      </dgm:t>
    </dgm:pt>
    <dgm:pt modelId="{694F4175-5713-42D3-B1A4-611BC92B191F}">
      <dgm:prSet phldrT="[Text]" custT="1"/>
      <dgm:spPr>
        <a:solidFill>
          <a:schemeClr val="tx2"/>
        </a:solidFill>
      </dgm:spPr>
      <dgm:t>
        <a:bodyPr/>
        <a:lstStyle/>
        <a:p>
          <a:pPr>
            <a:spcAft>
              <a:spcPct val="15000"/>
            </a:spcAft>
          </a:pPr>
          <a:r>
            <a:rPr lang="en-US" sz="1800" dirty="0"/>
            <a:t>FAQs to better understand and navigate new regulations</a:t>
          </a:r>
        </a:p>
      </dgm:t>
    </dgm:pt>
    <dgm:pt modelId="{16F9E7E9-37B0-494F-83E8-EF6AB696E6AA}" type="parTrans" cxnId="{A3354B37-0A42-49E0-A74F-DD65BB75F1E5}">
      <dgm:prSet/>
      <dgm:spPr/>
      <dgm:t>
        <a:bodyPr/>
        <a:lstStyle/>
        <a:p>
          <a:endParaRPr lang="en-US"/>
        </a:p>
      </dgm:t>
    </dgm:pt>
    <dgm:pt modelId="{13285439-95B2-480D-9813-778B9EF97F08}" type="sibTrans" cxnId="{A3354B37-0A42-49E0-A74F-DD65BB75F1E5}">
      <dgm:prSet/>
      <dgm:spPr/>
      <dgm:t>
        <a:bodyPr/>
        <a:lstStyle/>
        <a:p>
          <a:endParaRPr lang="en-US"/>
        </a:p>
      </dgm:t>
    </dgm:pt>
    <dgm:pt modelId="{88A6C6EE-FBF9-4ABF-9A21-8F585367BC8A}">
      <dgm:prSet phldrT="[Text]" custT="1"/>
      <dgm:spPr>
        <a:solidFill>
          <a:srgbClr val="0593BF"/>
        </a:solidFill>
      </dgm:spPr>
      <dgm:t>
        <a:bodyPr/>
        <a:lstStyle/>
        <a:p>
          <a:pPr>
            <a:spcAft>
              <a:spcPct val="15000"/>
            </a:spcAft>
          </a:pPr>
          <a:r>
            <a:rPr lang="en-US" sz="1800" dirty="0"/>
            <a:t>Proactive media push to highlight Optum expertise</a:t>
          </a:r>
        </a:p>
      </dgm:t>
    </dgm:pt>
    <dgm:pt modelId="{32F599B5-9652-443D-800E-3B9E980A4083}" type="parTrans" cxnId="{E68D71C7-93CD-43BC-81E5-5387CD8FE5B5}">
      <dgm:prSet/>
      <dgm:spPr/>
      <dgm:t>
        <a:bodyPr/>
        <a:lstStyle/>
        <a:p>
          <a:endParaRPr lang="en-US"/>
        </a:p>
      </dgm:t>
    </dgm:pt>
    <dgm:pt modelId="{3D31BA8F-0CF0-4CEF-A564-F51668FF4A81}" type="sibTrans" cxnId="{E68D71C7-93CD-43BC-81E5-5387CD8FE5B5}">
      <dgm:prSet/>
      <dgm:spPr/>
      <dgm:t>
        <a:bodyPr/>
        <a:lstStyle/>
        <a:p>
          <a:endParaRPr lang="en-US"/>
        </a:p>
      </dgm:t>
    </dgm:pt>
    <dgm:pt modelId="{30E5C505-5D8A-45E6-B9A9-4470F4CFB1F9}">
      <dgm:prSet phldrT="[Text]" custT="1"/>
      <dgm:spPr>
        <a:solidFill>
          <a:schemeClr val="tx2"/>
        </a:solidFill>
      </dgm:spPr>
      <dgm:t>
        <a:bodyPr/>
        <a:lstStyle/>
        <a:p>
          <a:pPr>
            <a:spcAft>
              <a:spcPct val="15000"/>
            </a:spcAft>
          </a:pPr>
          <a:r>
            <a:rPr lang="en-US" sz="1800" dirty="0"/>
            <a:t>Tweets/blog posts to provide analysis of new regulations</a:t>
          </a:r>
        </a:p>
      </dgm:t>
    </dgm:pt>
    <dgm:pt modelId="{2E1A5642-5DE8-40F7-90A3-3EDD61AA1BFB}" type="parTrans" cxnId="{1358EB11-C3C8-4700-8093-0320BA2C68A8}">
      <dgm:prSet/>
      <dgm:spPr/>
      <dgm:t>
        <a:bodyPr/>
        <a:lstStyle/>
        <a:p>
          <a:endParaRPr lang="en-US"/>
        </a:p>
      </dgm:t>
    </dgm:pt>
    <dgm:pt modelId="{8A191C21-FC05-45DF-B191-D26602E51C8E}" type="sibTrans" cxnId="{1358EB11-C3C8-4700-8093-0320BA2C68A8}">
      <dgm:prSet/>
      <dgm:spPr/>
      <dgm:t>
        <a:bodyPr/>
        <a:lstStyle/>
        <a:p>
          <a:endParaRPr lang="en-US"/>
        </a:p>
      </dgm:t>
    </dgm:pt>
    <dgm:pt modelId="{A7FD52B3-6433-4690-8C08-831D012FBD20}" type="pres">
      <dgm:prSet presAssocID="{CA7F0171-089D-420A-B9B3-4A782AC68DE2}" presName="linear" presStyleCnt="0">
        <dgm:presLayoutVars>
          <dgm:dir/>
          <dgm:resizeHandles val="exact"/>
        </dgm:presLayoutVars>
      </dgm:prSet>
      <dgm:spPr/>
    </dgm:pt>
    <dgm:pt modelId="{4E70C101-C266-479E-B62B-BFBE10CA9A36}" type="pres">
      <dgm:prSet presAssocID="{C5C7C05F-F7DA-4ABD-8C20-27AB7F22BDF3}" presName="comp" presStyleCnt="0"/>
      <dgm:spPr/>
    </dgm:pt>
    <dgm:pt modelId="{5543C1B8-DB92-443A-8DAC-55655C9030A5}" type="pres">
      <dgm:prSet presAssocID="{C5C7C05F-F7DA-4ABD-8C20-27AB7F22BDF3}" presName="box" presStyleLbl="node1" presStyleIdx="0" presStyleCnt="3"/>
      <dgm:spPr/>
    </dgm:pt>
    <dgm:pt modelId="{0A8CAAA7-DF2C-47AF-B6DA-EE042B10EB91}" type="pres">
      <dgm:prSet presAssocID="{C5C7C05F-F7DA-4ABD-8C20-27AB7F22BDF3}"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816200A-B0A3-412B-855A-F17ED83D86BD}" type="pres">
      <dgm:prSet presAssocID="{C5C7C05F-F7DA-4ABD-8C20-27AB7F22BDF3}" presName="text" presStyleLbl="node1" presStyleIdx="0" presStyleCnt="3">
        <dgm:presLayoutVars>
          <dgm:bulletEnabled val="1"/>
        </dgm:presLayoutVars>
      </dgm:prSet>
      <dgm:spPr/>
    </dgm:pt>
    <dgm:pt modelId="{D3D8F171-C81F-41B9-899D-FE166B27A4B5}" type="pres">
      <dgm:prSet presAssocID="{E8AB8F7F-C98B-4278-A6D8-D1767FF2454E}" presName="spacer" presStyleCnt="0"/>
      <dgm:spPr/>
    </dgm:pt>
    <dgm:pt modelId="{5AF55437-4983-40CF-85D7-10F34A896437}" type="pres">
      <dgm:prSet presAssocID="{39AC74A1-5CDE-43D5-9325-12456B6E90C8}" presName="comp" presStyleCnt="0"/>
      <dgm:spPr/>
    </dgm:pt>
    <dgm:pt modelId="{7617B456-1188-4ACC-90B3-ED2DC15003B6}" type="pres">
      <dgm:prSet presAssocID="{39AC74A1-5CDE-43D5-9325-12456B6E90C8}" presName="box" presStyleLbl="node1" presStyleIdx="1" presStyleCnt="3"/>
      <dgm:spPr/>
    </dgm:pt>
    <dgm:pt modelId="{4C184FD4-0012-4973-B18C-361B2DCBA492}" type="pres">
      <dgm:prSet presAssocID="{39AC74A1-5CDE-43D5-9325-12456B6E90C8}"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377C023-2D7B-4559-99EA-2D69498D764E}" type="pres">
      <dgm:prSet presAssocID="{39AC74A1-5CDE-43D5-9325-12456B6E90C8}" presName="text" presStyleLbl="node1" presStyleIdx="1" presStyleCnt="3">
        <dgm:presLayoutVars>
          <dgm:bulletEnabled val="1"/>
        </dgm:presLayoutVars>
      </dgm:prSet>
      <dgm:spPr/>
    </dgm:pt>
    <dgm:pt modelId="{00FFF6FF-E26A-4947-ABDB-7230AD5ED839}" type="pres">
      <dgm:prSet presAssocID="{D4DDEFF7-540E-413B-B3AF-292FFCE500E1}" presName="spacer" presStyleCnt="0"/>
      <dgm:spPr/>
    </dgm:pt>
    <dgm:pt modelId="{5FB11801-842B-4888-8FD8-6AD19D83947D}" type="pres">
      <dgm:prSet presAssocID="{29748F41-592F-4475-BDD0-8A57A08CC462}" presName="comp" presStyleCnt="0"/>
      <dgm:spPr/>
    </dgm:pt>
    <dgm:pt modelId="{77381865-DB09-48C4-9347-06C2D66624EE}" type="pres">
      <dgm:prSet presAssocID="{29748F41-592F-4475-BDD0-8A57A08CC462}" presName="box" presStyleLbl="node1" presStyleIdx="2" presStyleCnt="3"/>
      <dgm:spPr/>
    </dgm:pt>
    <dgm:pt modelId="{C4F53E41-7EF7-482E-AA43-32655CB880FF}" type="pres">
      <dgm:prSet presAssocID="{29748F41-592F-4475-BDD0-8A57A08CC462}"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4EC5A28-B678-4F4F-BC92-4CB588AE3055}" type="pres">
      <dgm:prSet presAssocID="{29748F41-592F-4475-BDD0-8A57A08CC462}" presName="text" presStyleLbl="node1" presStyleIdx="2" presStyleCnt="3">
        <dgm:presLayoutVars>
          <dgm:bulletEnabled val="1"/>
        </dgm:presLayoutVars>
      </dgm:prSet>
      <dgm:spPr/>
    </dgm:pt>
  </dgm:ptLst>
  <dgm:cxnLst>
    <dgm:cxn modelId="{1358EB11-C3C8-4700-8093-0320BA2C68A8}" srcId="{29748F41-592F-4475-BDD0-8A57A08CC462}" destId="{30E5C505-5D8A-45E6-B9A9-4470F4CFB1F9}" srcOrd="2" destOrd="0" parTransId="{2E1A5642-5DE8-40F7-90A3-3EDD61AA1BFB}" sibTransId="{8A191C21-FC05-45DF-B191-D26602E51C8E}"/>
    <dgm:cxn modelId="{58B0CC20-6F78-46E6-8585-CA94DCB7C5F5}" type="presOf" srcId="{6C1C42EA-253C-48E8-B87E-E23C71FDA4D8}" destId="{1816200A-B0A3-412B-855A-F17ED83D86BD}" srcOrd="1" destOrd="1" presId="urn:microsoft.com/office/officeart/2005/8/layout/vList4"/>
    <dgm:cxn modelId="{3BB58536-D61B-4337-A125-A859C739C256}" type="presOf" srcId="{29748F41-592F-4475-BDD0-8A57A08CC462}" destId="{77381865-DB09-48C4-9347-06C2D66624EE}" srcOrd="0" destOrd="0" presId="urn:microsoft.com/office/officeart/2005/8/layout/vList4"/>
    <dgm:cxn modelId="{A3354B37-0A42-49E0-A74F-DD65BB75F1E5}" srcId="{29748F41-592F-4475-BDD0-8A57A08CC462}" destId="{694F4175-5713-42D3-B1A4-611BC92B191F}" srcOrd="1" destOrd="0" parTransId="{16F9E7E9-37B0-494F-83E8-EF6AB696E6AA}" sibTransId="{13285439-95B2-480D-9813-778B9EF97F08}"/>
    <dgm:cxn modelId="{149CC73B-D15C-40A0-9326-66A4B541FF5A}" type="presOf" srcId="{5847E78F-8C31-4EFE-A419-E175A1E1DCE1}" destId="{1816200A-B0A3-412B-855A-F17ED83D86BD}" srcOrd="1" destOrd="2" presId="urn:microsoft.com/office/officeart/2005/8/layout/vList4"/>
    <dgm:cxn modelId="{18FC7F3E-C6CD-4E39-BC60-4ECAB2E0858A}" srcId="{29748F41-592F-4475-BDD0-8A57A08CC462}" destId="{A3FA1E97-F2D5-426E-AEBD-3D92A1CE47B7}" srcOrd="0" destOrd="0" parTransId="{61B5EFE6-3138-468E-96C5-D93F0F93C611}" sibTransId="{AAC56229-72D2-44AF-8214-D80C885C642E}"/>
    <dgm:cxn modelId="{6549B340-920D-4E02-8D81-5F1AF0EDFC83}" type="presOf" srcId="{6C1C42EA-253C-48E8-B87E-E23C71FDA4D8}" destId="{5543C1B8-DB92-443A-8DAC-55655C9030A5}" srcOrd="0" destOrd="1" presId="urn:microsoft.com/office/officeart/2005/8/layout/vList4"/>
    <dgm:cxn modelId="{E003955B-5541-4ED2-8C2A-088E4D7CD76F}" type="presOf" srcId="{A3FA1E97-F2D5-426E-AEBD-3D92A1CE47B7}" destId="{77381865-DB09-48C4-9347-06C2D66624EE}" srcOrd="0" destOrd="1" presId="urn:microsoft.com/office/officeart/2005/8/layout/vList4"/>
    <dgm:cxn modelId="{1ED6DE43-C08E-43AD-9607-C4D197301111}" srcId="{CA7F0171-089D-420A-B9B3-4A782AC68DE2}" destId="{39AC74A1-5CDE-43D5-9325-12456B6E90C8}" srcOrd="1" destOrd="0" parTransId="{6008805A-A55C-4FE1-9358-886B8B6E0762}" sibTransId="{D4DDEFF7-540E-413B-B3AF-292FFCE500E1}"/>
    <dgm:cxn modelId="{F52B2C65-982B-4D85-8DA7-FF878521A64B}" srcId="{39AC74A1-5CDE-43D5-9325-12456B6E90C8}" destId="{0641D8A5-64CB-4B6A-9D74-A6BC93396347}" srcOrd="0" destOrd="0" parTransId="{C7A835F3-6599-4B9A-86F0-90F628581CA7}" sibTransId="{6681310D-E412-480F-A579-CB89F16D8A86}"/>
    <dgm:cxn modelId="{C4F3B468-C9E6-4E1B-9888-47EA92242C4D}" type="presOf" srcId="{C5C7C05F-F7DA-4ABD-8C20-27AB7F22BDF3}" destId="{5543C1B8-DB92-443A-8DAC-55655C9030A5}" srcOrd="0" destOrd="0" presId="urn:microsoft.com/office/officeart/2005/8/layout/vList4"/>
    <dgm:cxn modelId="{3DAE086E-B348-4D42-BAA5-29CADB20807E}" srcId="{C5C7C05F-F7DA-4ABD-8C20-27AB7F22BDF3}" destId="{5847E78F-8C31-4EFE-A419-E175A1E1DCE1}" srcOrd="1" destOrd="0" parTransId="{3340063E-8C36-45C9-9AFF-1F215734C652}" sibTransId="{7BD39662-89A8-4D9F-B118-354F53AB46F7}"/>
    <dgm:cxn modelId="{94C7546F-F394-4AEC-AACA-30B1F2E39F9F}" type="presOf" srcId="{0641D8A5-64CB-4B6A-9D74-A6BC93396347}" destId="{7617B456-1188-4ACC-90B3-ED2DC15003B6}" srcOrd="0" destOrd="1" presId="urn:microsoft.com/office/officeart/2005/8/layout/vList4"/>
    <dgm:cxn modelId="{5DE2BD52-8113-4B77-BA18-2711605770F4}" type="presOf" srcId="{694F4175-5713-42D3-B1A4-611BC92B191F}" destId="{74EC5A28-B678-4F4F-BC92-4CB588AE3055}" srcOrd="1" destOrd="2" presId="urn:microsoft.com/office/officeart/2005/8/layout/vList4"/>
    <dgm:cxn modelId="{C728F152-5116-4904-BCAE-CDFD8499914D}" srcId="{CA7F0171-089D-420A-B9B3-4A782AC68DE2}" destId="{C5C7C05F-F7DA-4ABD-8C20-27AB7F22BDF3}" srcOrd="0" destOrd="0" parTransId="{02316780-CCE8-4DA8-BFA2-F7C5ADD7036C}" sibTransId="{E8AB8F7F-C98B-4278-A6D8-D1767FF2454E}"/>
    <dgm:cxn modelId="{1FBF967C-2587-4E78-8A64-C9920C59CDE7}" type="presOf" srcId="{CA7F0171-089D-420A-B9B3-4A782AC68DE2}" destId="{A7FD52B3-6433-4690-8C08-831D012FBD20}" srcOrd="0" destOrd="0" presId="urn:microsoft.com/office/officeart/2005/8/layout/vList4"/>
    <dgm:cxn modelId="{D9AFB388-AB36-4FBB-A7F3-FEC946185C6E}" type="presOf" srcId="{88A6C6EE-FBF9-4ABF-9A21-8F585367BC8A}" destId="{7377C023-2D7B-4559-99EA-2D69498D764E}" srcOrd="1" destOrd="2" presId="urn:microsoft.com/office/officeart/2005/8/layout/vList4"/>
    <dgm:cxn modelId="{243F2491-64C5-4235-8046-8DEE8D7B02B5}" type="presOf" srcId="{39AC74A1-5CDE-43D5-9325-12456B6E90C8}" destId="{7617B456-1188-4ACC-90B3-ED2DC15003B6}" srcOrd="0" destOrd="0" presId="urn:microsoft.com/office/officeart/2005/8/layout/vList4"/>
    <dgm:cxn modelId="{06912A95-5EEB-4875-8CDB-4182DC63BD8F}" type="presOf" srcId="{30E5C505-5D8A-45E6-B9A9-4470F4CFB1F9}" destId="{77381865-DB09-48C4-9347-06C2D66624EE}" srcOrd="0" destOrd="3" presId="urn:microsoft.com/office/officeart/2005/8/layout/vList4"/>
    <dgm:cxn modelId="{51A8F09A-F3AB-4FE8-A7E7-BAD9D6A6963B}" type="presOf" srcId="{29748F41-592F-4475-BDD0-8A57A08CC462}" destId="{74EC5A28-B678-4F4F-BC92-4CB588AE3055}" srcOrd="1" destOrd="0" presId="urn:microsoft.com/office/officeart/2005/8/layout/vList4"/>
    <dgm:cxn modelId="{343B7A9D-53F5-4CEA-BB4E-3A96F666B7AE}" type="presOf" srcId="{C5C7C05F-F7DA-4ABD-8C20-27AB7F22BDF3}" destId="{1816200A-B0A3-412B-855A-F17ED83D86BD}" srcOrd="1" destOrd="0" presId="urn:microsoft.com/office/officeart/2005/8/layout/vList4"/>
    <dgm:cxn modelId="{04B7BDB1-2B15-48D0-9DAD-D53E7C1CC6BC}" srcId="{C5C7C05F-F7DA-4ABD-8C20-27AB7F22BDF3}" destId="{6C1C42EA-253C-48E8-B87E-E23C71FDA4D8}" srcOrd="0" destOrd="0" parTransId="{1753AE90-B9AC-4241-AE52-EF46BD60373A}" sibTransId="{8CD5BF1D-22E9-404C-B4FD-650F17BF5A64}"/>
    <dgm:cxn modelId="{E68D71C7-93CD-43BC-81E5-5387CD8FE5B5}" srcId="{39AC74A1-5CDE-43D5-9325-12456B6E90C8}" destId="{88A6C6EE-FBF9-4ABF-9A21-8F585367BC8A}" srcOrd="1" destOrd="0" parTransId="{32F599B5-9652-443D-800E-3B9E980A4083}" sibTransId="{3D31BA8F-0CF0-4CEF-A564-F51668FF4A81}"/>
    <dgm:cxn modelId="{A0327BC7-4ECF-482D-946A-CEB67AD7883E}" srcId="{CA7F0171-089D-420A-B9B3-4A782AC68DE2}" destId="{29748F41-592F-4475-BDD0-8A57A08CC462}" srcOrd="2" destOrd="0" parTransId="{ACC71824-1509-4045-91FC-EB1DB2975D82}" sibTransId="{2EBB0225-BEAC-4607-923A-869626CFA734}"/>
    <dgm:cxn modelId="{DAFA00D1-1DC6-42C2-AA57-CAD64ED7C946}" type="presOf" srcId="{39AC74A1-5CDE-43D5-9325-12456B6E90C8}" destId="{7377C023-2D7B-4559-99EA-2D69498D764E}" srcOrd="1" destOrd="0" presId="urn:microsoft.com/office/officeart/2005/8/layout/vList4"/>
    <dgm:cxn modelId="{3CB19DD1-8190-4917-9D22-215C39F2CB6A}" type="presOf" srcId="{88A6C6EE-FBF9-4ABF-9A21-8F585367BC8A}" destId="{7617B456-1188-4ACC-90B3-ED2DC15003B6}" srcOrd="0" destOrd="2" presId="urn:microsoft.com/office/officeart/2005/8/layout/vList4"/>
    <dgm:cxn modelId="{E0F1F8D6-D87D-4061-A7C0-A1162847B4B2}" type="presOf" srcId="{30E5C505-5D8A-45E6-B9A9-4470F4CFB1F9}" destId="{74EC5A28-B678-4F4F-BC92-4CB588AE3055}" srcOrd="1" destOrd="3" presId="urn:microsoft.com/office/officeart/2005/8/layout/vList4"/>
    <dgm:cxn modelId="{339A0ADC-B72B-44A7-B701-5BB3251BF4CE}" type="presOf" srcId="{A3FA1E97-F2D5-426E-AEBD-3D92A1CE47B7}" destId="{74EC5A28-B678-4F4F-BC92-4CB588AE3055}" srcOrd="1" destOrd="1" presId="urn:microsoft.com/office/officeart/2005/8/layout/vList4"/>
    <dgm:cxn modelId="{B2BB19E2-7483-4C94-A869-7998623E21DA}" type="presOf" srcId="{0641D8A5-64CB-4B6A-9D74-A6BC93396347}" destId="{7377C023-2D7B-4559-99EA-2D69498D764E}" srcOrd="1" destOrd="1" presId="urn:microsoft.com/office/officeart/2005/8/layout/vList4"/>
    <dgm:cxn modelId="{D21929E2-4AE6-4403-B094-7C958F7EB805}" type="presOf" srcId="{694F4175-5713-42D3-B1A4-611BC92B191F}" destId="{77381865-DB09-48C4-9347-06C2D66624EE}" srcOrd="0" destOrd="2" presId="urn:microsoft.com/office/officeart/2005/8/layout/vList4"/>
    <dgm:cxn modelId="{C4DBEEFE-5B72-4243-B35A-D86FC953DB9E}" type="presOf" srcId="{5847E78F-8C31-4EFE-A419-E175A1E1DCE1}" destId="{5543C1B8-DB92-443A-8DAC-55655C9030A5}" srcOrd="0" destOrd="2" presId="urn:microsoft.com/office/officeart/2005/8/layout/vList4"/>
    <dgm:cxn modelId="{03F34C08-3782-4ECA-8C54-EFC8E5F5E864}" type="presParOf" srcId="{A7FD52B3-6433-4690-8C08-831D012FBD20}" destId="{4E70C101-C266-479E-B62B-BFBE10CA9A36}" srcOrd="0" destOrd="0" presId="urn:microsoft.com/office/officeart/2005/8/layout/vList4"/>
    <dgm:cxn modelId="{611EEEB6-BC13-4086-8C4E-E5A54C8C2F42}" type="presParOf" srcId="{4E70C101-C266-479E-B62B-BFBE10CA9A36}" destId="{5543C1B8-DB92-443A-8DAC-55655C9030A5}" srcOrd="0" destOrd="0" presId="urn:microsoft.com/office/officeart/2005/8/layout/vList4"/>
    <dgm:cxn modelId="{A716CF7C-9E81-4478-B7F8-A496128DA971}" type="presParOf" srcId="{4E70C101-C266-479E-B62B-BFBE10CA9A36}" destId="{0A8CAAA7-DF2C-47AF-B6DA-EE042B10EB91}" srcOrd="1" destOrd="0" presId="urn:microsoft.com/office/officeart/2005/8/layout/vList4"/>
    <dgm:cxn modelId="{BEEBF659-C581-4E4F-83EC-5AE24F881334}" type="presParOf" srcId="{4E70C101-C266-479E-B62B-BFBE10CA9A36}" destId="{1816200A-B0A3-412B-855A-F17ED83D86BD}" srcOrd="2" destOrd="0" presId="urn:microsoft.com/office/officeart/2005/8/layout/vList4"/>
    <dgm:cxn modelId="{A090068B-EEF5-49F9-8668-8CF69583797C}" type="presParOf" srcId="{A7FD52B3-6433-4690-8C08-831D012FBD20}" destId="{D3D8F171-C81F-41B9-899D-FE166B27A4B5}" srcOrd="1" destOrd="0" presId="urn:microsoft.com/office/officeart/2005/8/layout/vList4"/>
    <dgm:cxn modelId="{ACE3472E-1A2E-4AE8-B425-7AF834223A7C}" type="presParOf" srcId="{A7FD52B3-6433-4690-8C08-831D012FBD20}" destId="{5AF55437-4983-40CF-85D7-10F34A896437}" srcOrd="2" destOrd="0" presId="urn:microsoft.com/office/officeart/2005/8/layout/vList4"/>
    <dgm:cxn modelId="{E13F08A7-29D2-43BF-9F0D-6814E30899D8}" type="presParOf" srcId="{5AF55437-4983-40CF-85D7-10F34A896437}" destId="{7617B456-1188-4ACC-90B3-ED2DC15003B6}" srcOrd="0" destOrd="0" presId="urn:microsoft.com/office/officeart/2005/8/layout/vList4"/>
    <dgm:cxn modelId="{33BF4AAF-C7E4-40C4-8DEB-A05C721CBE0A}" type="presParOf" srcId="{5AF55437-4983-40CF-85D7-10F34A896437}" destId="{4C184FD4-0012-4973-B18C-361B2DCBA492}" srcOrd="1" destOrd="0" presId="urn:microsoft.com/office/officeart/2005/8/layout/vList4"/>
    <dgm:cxn modelId="{666EB769-A928-4A9A-B467-3DABB0724D2A}" type="presParOf" srcId="{5AF55437-4983-40CF-85D7-10F34A896437}" destId="{7377C023-2D7B-4559-99EA-2D69498D764E}" srcOrd="2" destOrd="0" presId="urn:microsoft.com/office/officeart/2005/8/layout/vList4"/>
    <dgm:cxn modelId="{7797BE0D-7130-4E01-8F89-853135BEAA70}" type="presParOf" srcId="{A7FD52B3-6433-4690-8C08-831D012FBD20}" destId="{00FFF6FF-E26A-4947-ABDB-7230AD5ED839}" srcOrd="3" destOrd="0" presId="urn:microsoft.com/office/officeart/2005/8/layout/vList4"/>
    <dgm:cxn modelId="{5C7798D0-76F9-4674-9FEB-9FD1F6BCE0E1}" type="presParOf" srcId="{A7FD52B3-6433-4690-8C08-831D012FBD20}" destId="{5FB11801-842B-4888-8FD8-6AD19D83947D}" srcOrd="4" destOrd="0" presId="urn:microsoft.com/office/officeart/2005/8/layout/vList4"/>
    <dgm:cxn modelId="{6B19409B-D209-4520-91DD-A60203D4CE0D}" type="presParOf" srcId="{5FB11801-842B-4888-8FD8-6AD19D83947D}" destId="{77381865-DB09-48C4-9347-06C2D66624EE}" srcOrd="0" destOrd="0" presId="urn:microsoft.com/office/officeart/2005/8/layout/vList4"/>
    <dgm:cxn modelId="{A0702C8D-C159-4FBE-9263-23BA53D5D211}" type="presParOf" srcId="{5FB11801-842B-4888-8FD8-6AD19D83947D}" destId="{C4F53E41-7EF7-482E-AA43-32655CB880FF}" srcOrd="1" destOrd="0" presId="urn:microsoft.com/office/officeart/2005/8/layout/vList4"/>
    <dgm:cxn modelId="{C9BF7FD7-B91E-47BC-866A-0C2FFA93A676}" type="presParOf" srcId="{5FB11801-842B-4888-8FD8-6AD19D83947D}" destId="{74EC5A28-B678-4F4F-BC92-4CB588AE3055}" srcOrd="2" destOrd="0" presId="urn:microsoft.com/office/officeart/2005/8/layout/vList4"/>
  </dgm:cxnLst>
  <dgm:bg>
    <a:solidFill>
      <a:schemeClr val="bg1">
        <a:lumMod val="9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763B-46A0-4299-B7E6-590508D5E67D}">
      <dsp:nvSpPr>
        <dsp:cNvPr id="0" name=""/>
        <dsp:cNvSpPr/>
      </dsp:nvSpPr>
      <dsp:spPr>
        <a:xfrm>
          <a:off x="6695574" y="2841900"/>
          <a:ext cx="4582037" cy="2196809"/>
        </a:xfrm>
        <a:prstGeom prst="roundRect">
          <a:avLst>
            <a:gd name="adj" fmla="val 10000"/>
          </a:avLst>
        </a:prstGeom>
        <a:solidFill>
          <a:srgbClr val="EEF7F8">
            <a:alpha val="90000"/>
          </a:srgb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8118442" y="3439360"/>
        <a:ext cx="3110912" cy="1551093"/>
      </dsp:txXfrm>
    </dsp:sp>
    <dsp:sp modelId="{C1D162A1-ED86-47C8-A8DA-B3E5FF74093B}">
      <dsp:nvSpPr>
        <dsp:cNvPr id="0" name=""/>
        <dsp:cNvSpPr/>
      </dsp:nvSpPr>
      <dsp:spPr>
        <a:xfrm>
          <a:off x="76211" y="2826996"/>
          <a:ext cx="4572987" cy="2196561"/>
        </a:xfrm>
        <a:prstGeom prst="roundRect">
          <a:avLst>
            <a:gd name="adj" fmla="val 10000"/>
          </a:avLst>
        </a:prstGeom>
        <a:solidFill>
          <a:srgbClr val="EEF7F8">
            <a:alpha val="90000"/>
          </a:srgbClr>
        </a:solidFill>
        <a:ln w="25400" cap="flat" cmpd="sng" algn="ctr">
          <a:solidFill>
            <a:srgbClr val="93A34D"/>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3424388"/>
        <a:ext cx="3104588" cy="1550919"/>
      </dsp:txXfrm>
    </dsp:sp>
    <dsp:sp modelId="{FEDFEF0F-4851-48B6-B8B7-8B3DB27E49C5}">
      <dsp:nvSpPr>
        <dsp:cNvPr id="0" name=""/>
        <dsp:cNvSpPr/>
      </dsp:nvSpPr>
      <dsp:spPr>
        <a:xfrm>
          <a:off x="6704624" y="-187783"/>
          <a:ext cx="4572987" cy="2194561"/>
        </a:xfrm>
        <a:prstGeom prst="roundRect">
          <a:avLst>
            <a:gd name="adj" fmla="val 10000"/>
          </a:avLst>
        </a:prstGeom>
        <a:solidFill>
          <a:srgbClr val="EEF7F8">
            <a:alpha val="89804"/>
          </a:srgbClr>
        </a:solidFill>
        <a:ln w="25400" cap="flat" cmpd="sng" algn="ctr">
          <a:solidFill>
            <a:srgbClr val="03A4A4"/>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ts val="300"/>
            </a:spcAft>
            <a:buChar char="•"/>
          </a:pPr>
          <a:endParaRPr lang="en-US" sz="1800" kern="1200" dirty="0"/>
        </a:p>
      </dsp:txBody>
      <dsp:txXfrm>
        <a:off x="8124728" y="-139576"/>
        <a:ext cx="3104676" cy="1549506"/>
      </dsp:txXfrm>
    </dsp:sp>
    <dsp:sp modelId="{B7C5C054-4315-4389-8E64-50FEBCBC431C}">
      <dsp:nvSpPr>
        <dsp:cNvPr id="0" name=""/>
        <dsp:cNvSpPr/>
      </dsp:nvSpPr>
      <dsp:spPr>
        <a:xfrm>
          <a:off x="76211" y="-190334"/>
          <a:ext cx="4572987" cy="2196561"/>
        </a:xfrm>
        <a:prstGeom prst="roundRect">
          <a:avLst>
            <a:gd name="adj" fmla="val 10000"/>
          </a:avLst>
        </a:prstGeom>
        <a:solidFill>
          <a:srgbClr val="EEF7F8">
            <a:alpha val="90000"/>
          </a:srgb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24462" y="-142083"/>
        <a:ext cx="3104588" cy="1550919"/>
      </dsp:txXfrm>
    </dsp:sp>
    <dsp:sp modelId="{F23B19EF-FDFF-4DB8-B4F4-1B8D13A3EF8E}">
      <dsp:nvSpPr>
        <dsp:cNvPr id="0" name=""/>
        <dsp:cNvSpPr/>
      </dsp:nvSpPr>
      <dsp:spPr>
        <a:xfrm>
          <a:off x="3528481" y="276285"/>
          <a:ext cx="2098567" cy="2098567"/>
        </a:xfrm>
        <a:prstGeom prst="pieWedge">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4143137" y="890941"/>
        <a:ext cx="1483911" cy="1483911"/>
      </dsp:txXfrm>
    </dsp:sp>
    <dsp:sp modelId="{267C4EF7-66B1-4160-992A-C28647B1BFAE}">
      <dsp:nvSpPr>
        <dsp:cNvPr id="0" name=""/>
        <dsp:cNvSpPr/>
      </dsp:nvSpPr>
      <dsp:spPr>
        <a:xfrm rot="5400000">
          <a:off x="5723980" y="276285"/>
          <a:ext cx="2098567" cy="2098567"/>
        </a:xfrm>
        <a:prstGeom prst="pieWedge">
          <a:avLst/>
        </a:prstGeom>
        <a:solidFill>
          <a:srgbClr val="03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70688" rIns="0" bIns="170688"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rot="-5400000">
        <a:off x="5723980" y="890941"/>
        <a:ext cx="1483911" cy="1483911"/>
      </dsp:txXfrm>
    </dsp:sp>
    <dsp:sp modelId="{C7B24F2B-006C-4D7B-BA92-1C5D2324BF84}">
      <dsp:nvSpPr>
        <dsp:cNvPr id="0" name=""/>
        <dsp:cNvSpPr/>
      </dsp:nvSpPr>
      <dsp:spPr>
        <a:xfrm rot="10800000">
          <a:off x="5723980" y="2471785"/>
          <a:ext cx="2098567" cy="2098567"/>
        </a:xfrm>
        <a:prstGeom prst="pieWedg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10800000">
        <a:off x="5723980" y="2471785"/>
        <a:ext cx="1483911" cy="1483911"/>
      </dsp:txXfrm>
    </dsp:sp>
    <dsp:sp modelId="{1703907C-366E-4A37-88EC-8B4DF5EEDA44}">
      <dsp:nvSpPr>
        <dsp:cNvPr id="0" name=""/>
        <dsp:cNvSpPr/>
      </dsp:nvSpPr>
      <dsp:spPr>
        <a:xfrm rot="16200000">
          <a:off x="3528481" y="2471785"/>
          <a:ext cx="2098567" cy="2098567"/>
        </a:xfrm>
        <a:prstGeom prst="pieWedge">
          <a:avLst/>
        </a:prstGeom>
        <a:solidFill>
          <a:srgbClr val="93A3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rot="5400000">
        <a:off x="4143137" y="2471785"/>
        <a:ext cx="1483911" cy="1483911"/>
      </dsp:txXfrm>
    </dsp:sp>
    <dsp:sp modelId="{E81BD5A0-45F9-4896-B96D-0D10F67E23F9}">
      <dsp:nvSpPr>
        <dsp:cNvPr id="0" name=""/>
        <dsp:cNvSpPr/>
      </dsp:nvSpPr>
      <dsp:spPr>
        <a:xfrm>
          <a:off x="5313219" y="1987127"/>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E5BC7-E84E-4EEE-A94C-550440374557}">
      <dsp:nvSpPr>
        <dsp:cNvPr id="0" name=""/>
        <dsp:cNvSpPr/>
      </dsp:nvSpPr>
      <dsp:spPr>
        <a:xfrm rot="10800000">
          <a:off x="5313219" y="2229456"/>
          <a:ext cx="724563" cy="630055"/>
        </a:xfrm>
        <a:prstGeom prst="circular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844C-A36F-4C2A-8622-40831F4313DB}">
      <dsp:nvSpPr>
        <dsp:cNvPr id="0" name=""/>
        <dsp:cNvSpPr/>
      </dsp:nvSpPr>
      <dsp:spPr>
        <a:xfrm>
          <a:off x="0" y="0"/>
          <a:ext cx="10969942" cy="2169636"/>
        </a:xfrm>
        <a:prstGeom prst="roundRect">
          <a:avLst>
            <a:gd name="adj" fmla="val 10000"/>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sp>
    <dsp:sp modelId="{370ED7B9-89DC-4EC3-BF51-4A0972A20B4E}">
      <dsp:nvSpPr>
        <dsp:cNvPr id="0" name=""/>
        <dsp:cNvSpPr/>
      </dsp:nvSpPr>
      <dsp:spPr>
        <a:xfrm>
          <a:off x="317967" y="281695"/>
          <a:ext cx="1908277" cy="1591066"/>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011" t="2522" r="5011" b="2522"/>
          </a:stretch>
        </a:blip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DBBAB91E-180C-4A1A-A428-9E8FFD5719B2}">
      <dsp:nvSpPr>
        <dsp:cNvPr id="0" name=""/>
        <dsp:cNvSpPr/>
      </dsp:nvSpPr>
      <dsp:spPr>
        <a:xfrm rot="10800000">
          <a:off x="304800" y="2169636"/>
          <a:ext cx="1908277" cy="2651777"/>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Tote Bag –</a:t>
          </a:r>
          <a:r>
            <a:rPr lang="en-US" sz="2000" b="1" kern="1200" dirty="0">
              <a:solidFill>
                <a:schemeClr val="bg1"/>
              </a:solidFill>
            </a:rPr>
            <a:t> </a:t>
          </a:r>
          <a:r>
            <a:rPr lang="en-US" sz="1600" kern="1200" dirty="0">
              <a:solidFill>
                <a:schemeClr val="bg1"/>
              </a:solidFill>
            </a:rPr>
            <a:t>This bag has been given out at all customer functions for clients to hold their company solutions materials and other items.  </a:t>
          </a:r>
        </a:p>
      </dsp:txBody>
      <dsp:txXfrm rot="10800000">
        <a:off x="363486" y="2169636"/>
        <a:ext cx="1790905" cy="2593091"/>
      </dsp:txXfrm>
    </dsp:sp>
    <dsp:sp modelId="{A889AF72-E884-45AA-B913-78B32040FD43}">
      <dsp:nvSpPr>
        <dsp:cNvPr id="0" name=""/>
        <dsp:cNvSpPr/>
      </dsp:nvSpPr>
      <dsp:spPr>
        <a:xfrm>
          <a:off x="2431727" y="289284"/>
          <a:ext cx="1908277" cy="1591066"/>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11" t="2522" r="5011" b="2522"/>
          </a:stretch>
        </a:blipFill>
        <a:ln w="25400" cap="flat" cmpd="sng" algn="ctr">
          <a:solidFill>
            <a:srgbClr val="246181"/>
          </a:solidFill>
          <a:prstDash val="solid"/>
        </a:ln>
        <a:effectLst/>
      </dsp:spPr>
      <dsp:style>
        <a:lnRef idx="2">
          <a:scrgbClr r="0" g="0" b="0"/>
        </a:lnRef>
        <a:fillRef idx="1">
          <a:scrgbClr r="0" g="0" b="0"/>
        </a:fillRef>
        <a:effectRef idx="0">
          <a:scrgbClr r="0" g="0" b="0"/>
        </a:effectRef>
        <a:fontRef idx="minor"/>
      </dsp:style>
    </dsp:sp>
    <dsp:sp modelId="{EF2B76F5-E0E2-4656-BFAB-AACAA4DE4840}">
      <dsp:nvSpPr>
        <dsp:cNvPr id="0" name=""/>
        <dsp:cNvSpPr/>
      </dsp:nvSpPr>
      <dsp:spPr>
        <a:xfrm rot="10800000">
          <a:off x="2431727" y="2169636"/>
          <a:ext cx="1908277" cy="2651777"/>
        </a:xfrm>
        <a:prstGeom prst="round2SameRect">
          <a:avLst>
            <a:gd name="adj1" fmla="val 10500"/>
            <a:gd name="adj2" fmla="val 0"/>
          </a:avLst>
        </a:prstGeom>
        <a:solidFill>
          <a:srgbClr val="2461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Earbuds –</a:t>
          </a:r>
          <a:r>
            <a:rPr lang="en-US" sz="1800" kern="1200" dirty="0">
              <a:solidFill>
                <a:schemeClr val="bg1"/>
              </a:solidFill>
            </a:rPr>
            <a:t> </a:t>
          </a:r>
          <a:r>
            <a:rPr lang="en-US" sz="1600" kern="1200" dirty="0">
              <a:solidFill>
                <a:schemeClr val="bg1"/>
              </a:solidFill>
            </a:rPr>
            <a:t>Mass produced and affordable, these earbuds were given out as booth draws at conferences, and one of the items placed in client attendee bags.</a:t>
          </a:r>
        </a:p>
      </dsp:txBody>
      <dsp:txXfrm rot="10800000">
        <a:off x="2490413" y="2169636"/>
        <a:ext cx="1790905" cy="2593091"/>
      </dsp:txXfrm>
    </dsp:sp>
    <dsp:sp modelId="{ECAAA51D-4664-4EDB-A5A8-D26BE45C1FFE}">
      <dsp:nvSpPr>
        <dsp:cNvPr id="0" name=""/>
        <dsp:cNvSpPr/>
      </dsp:nvSpPr>
      <dsp:spPr>
        <a:xfrm>
          <a:off x="4530832" y="289284"/>
          <a:ext cx="1908277" cy="1591066"/>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0010" r="10010"/>
          </a:stretch>
        </a:blipFill>
        <a:ln w="25400" cap="flat" cmpd="sng" algn="ctr">
          <a:solidFill>
            <a:srgbClr val="02A4A4"/>
          </a:solidFill>
          <a:prstDash val="solid"/>
        </a:ln>
        <a:effectLst/>
      </dsp:spPr>
      <dsp:style>
        <a:lnRef idx="2">
          <a:scrgbClr r="0" g="0" b="0"/>
        </a:lnRef>
        <a:fillRef idx="1">
          <a:scrgbClr r="0" g="0" b="0"/>
        </a:fillRef>
        <a:effectRef idx="0">
          <a:scrgbClr r="0" g="0" b="0"/>
        </a:effectRef>
        <a:fontRef idx="minor"/>
      </dsp:style>
    </dsp:sp>
    <dsp:sp modelId="{02A97A5F-13E5-4C70-BB56-F1E005918E8F}">
      <dsp:nvSpPr>
        <dsp:cNvPr id="0" name=""/>
        <dsp:cNvSpPr/>
      </dsp:nvSpPr>
      <dsp:spPr>
        <a:xfrm rot="10800000">
          <a:off x="4530832" y="2169636"/>
          <a:ext cx="1908277" cy="2651777"/>
        </a:xfrm>
        <a:prstGeom prst="round2SameRect">
          <a:avLst>
            <a:gd name="adj1" fmla="val 10500"/>
            <a:gd name="adj2" fmla="val 0"/>
          </a:avLst>
        </a:prstGeom>
        <a:solidFill>
          <a:srgbClr val="02A4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296" tIns="128016" rIns="8229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Tumbler –</a:t>
          </a:r>
          <a:r>
            <a:rPr lang="en-US" sz="1800" kern="1200" dirty="0">
              <a:solidFill>
                <a:schemeClr val="bg1"/>
              </a:solidFill>
            </a:rPr>
            <a:t> </a:t>
          </a:r>
          <a:r>
            <a:rPr lang="en-US" sz="1600" kern="1200" dirty="0">
              <a:solidFill>
                <a:schemeClr val="bg1"/>
              </a:solidFill>
            </a:rPr>
            <a:t>As part of the launch of a new client engagement group, this item was mailed in appreciation to all newly registered members as a welcome gift.</a:t>
          </a:r>
        </a:p>
      </dsp:txBody>
      <dsp:txXfrm rot="10800000">
        <a:off x="4589518" y="2169636"/>
        <a:ext cx="1790905" cy="2593091"/>
      </dsp:txXfrm>
    </dsp:sp>
    <dsp:sp modelId="{0D0F07FB-5C4E-4F51-93CC-4B1B3D8D5854}">
      <dsp:nvSpPr>
        <dsp:cNvPr id="0" name=""/>
        <dsp:cNvSpPr/>
      </dsp:nvSpPr>
      <dsp:spPr>
        <a:xfrm>
          <a:off x="6629937" y="289284"/>
          <a:ext cx="1908277" cy="1591066"/>
        </a:xfrm>
        <a:prstGeom prst="roundRect">
          <a:avLst>
            <a:gd name="adj" fmla="val 10000"/>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27505" r="27505"/>
          </a:stretch>
        </a:blipFill>
        <a:ln w="25400" cap="flat" cmpd="sng" algn="ctr">
          <a:solidFill>
            <a:srgbClr val="41907D"/>
          </a:solidFill>
          <a:prstDash val="solid"/>
        </a:ln>
        <a:effectLst/>
      </dsp:spPr>
      <dsp:style>
        <a:lnRef idx="2">
          <a:scrgbClr r="0" g="0" b="0"/>
        </a:lnRef>
        <a:fillRef idx="1">
          <a:scrgbClr r="0" g="0" b="0"/>
        </a:fillRef>
        <a:effectRef idx="0">
          <a:scrgbClr r="0" g="0" b="0"/>
        </a:effectRef>
        <a:fontRef idx="minor"/>
      </dsp:style>
    </dsp:sp>
    <dsp:sp modelId="{6832838C-EC30-4EDB-A798-8FDE5B9393EA}">
      <dsp:nvSpPr>
        <dsp:cNvPr id="0" name=""/>
        <dsp:cNvSpPr/>
      </dsp:nvSpPr>
      <dsp:spPr>
        <a:xfrm rot="10800000">
          <a:off x="6629937" y="2169636"/>
          <a:ext cx="1908277" cy="2651777"/>
        </a:xfrm>
        <a:prstGeom prst="round2SameRect">
          <a:avLst>
            <a:gd name="adj1" fmla="val 10500"/>
            <a:gd name="adj2" fmla="val 0"/>
          </a:avLst>
        </a:prstGeom>
        <a:solidFill>
          <a:srgbClr val="4190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Water Bottle – </a:t>
          </a:r>
          <a:r>
            <a:rPr lang="en-US" sz="1600" kern="1200" dirty="0">
              <a:solidFill>
                <a:schemeClr val="bg1"/>
              </a:solidFill>
            </a:rPr>
            <a:t>Handed out to employees and customers as appreciation items and used as part of the new employee welcome package on their first day. </a:t>
          </a:r>
        </a:p>
      </dsp:txBody>
      <dsp:txXfrm rot="10800000">
        <a:off x="6688623" y="2169636"/>
        <a:ext cx="1790905" cy="2593091"/>
      </dsp:txXfrm>
    </dsp:sp>
    <dsp:sp modelId="{F7C00AD2-310A-4C2F-929E-B3B79976349D}">
      <dsp:nvSpPr>
        <dsp:cNvPr id="0" name=""/>
        <dsp:cNvSpPr/>
      </dsp:nvSpPr>
      <dsp:spPr>
        <a:xfrm>
          <a:off x="8729042" y="289284"/>
          <a:ext cx="1908277" cy="1591066"/>
        </a:xfrm>
        <a:prstGeom prst="roundRect">
          <a:avLst>
            <a:gd name="adj" fmla="val 10000"/>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2509" r="12509"/>
          </a:stretch>
        </a:blipFill>
        <a:ln w="25400" cap="flat" cmpd="sng" algn="ctr">
          <a:solidFill>
            <a:schemeClr val="accent3">
              <a:lumMod val="5000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AAED2875-C907-4B91-A5F6-44A85DE0FC78}">
      <dsp:nvSpPr>
        <dsp:cNvPr id="0" name=""/>
        <dsp:cNvSpPr/>
      </dsp:nvSpPr>
      <dsp:spPr>
        <a:xfrm rot="10800000">
          <a:off x="8729042" y="2169636"/>
          <a:ext cx="1908277" cy="2651777"/>
        </a:xfrm>
        <a:prstGeom prst="round2SameRect">
          <a:avLst>
            <a:gd name="adj1" fmla="val 10500"/>
            <a:gd name="adj2" fmla="val 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28016" rIns="91440"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Journal – </a:t>
          </a:r>
          <a:r>
            <a:rPr lang="en-US" sz="1600" kern="1200" dirty="0">
              <a:solidFill>
                <a:schemeClr val="bg1"/>
              </a:solidFill>
            </a:rPr>
            <a:t>The leather-bound journal was mailed to client engagement group  members during Customer Appreciation Day the first year of the program.</a:t>
          </a:r>
        </a:p>
      </dsp:txBody>
      <dsp:txXfrm rot="10800000">
        <a:off x="8787728" y="2169636"/>
        <a:ext cx="1790905" cy="259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910-F9D4-4189-92BF-C868B80DDF81}">
      <dsp:nvSpPr>
        <dsp:cNvPr id="0" name=""/>
        <dsp:cNvSpPr/>
      </dsp:nvSpPr>
      <dsp:spPr>
        <a:xfrm>
          <a:off x="0" y="533399"/>
          <a:ext cx="3449289" cy="219456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453C2-5E7A-47FB-BB4D-1E4F23A0FA8E}">
      <dsp:nvSpPr>
        <dsp:cNvPr id="0" name=""/>
        <dsp:cNvSpPr/>
      </dsp:nvSpPr>
      <dsp:spPr>
        <a:xfrm>
          <a:off x="984507" y="2021117"/>
          <a:ext cx="2512519"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2016</a:t>
          </a:r>
        </a:p>
        <a:p>
          <a:pPr marL="171450" lvl="1" indent="-171450" algn="l" defTabSz="711200">
            <a:lnSpc>
              <a:spcPct val="90000"/>
            </a:lnSpc>
            <a:spcBef>
              <a:spcPct val="0"/>
            </a:spcBef>
            <a:spcAft>
              <a:spcPct val="15000"/>
            </a:spcAft>
            <a:buChar char="•"/>
          </a:pPr>
          <a:r>
            <a:rPr lang="en-US" sz="1600" kern="1200" dirty="0"/>
            <a:t>Printed (online version available) career guide for case managers, directors and revenue cycle staff with articles to help ensure compliance, improve processes and return on investment </a:t>
          </a:r>
        </a:p>
        <a:p>
          <a:pPr marL="171450" lvl="1" indent="-171450" algn="l" defTabSz="711200">
            <a:lnSpc>
              <a:spcPct val="90000"/>
            </a:lnSpc>
            <a:spcBef>
              <a:spcPct val="0"/>
            </a:spcBef>
            <a:spcAft>
              <a:spcPct val="15000"/>
            </a:spcAft>
            <a:buChar char="•"/>
          </a:pPr>
          <a:r>
            <a:rPr lang="en-US" sz="1600" kern="1200" dirty="0"/>
            <a:t>Link to online resources</a:t>
          </a:r>
        </a:p>
      </dsp:txBody>
      <dsp:txXfrm>
        <a:off x="1058096" y="2094706"/>
        <a:ext cx="2365341" cy="3046123"/>
      </dsp:txXfrm>
    </dsp:sp>
    <dsp:sp modelId="{0EC54546-59CF-4F95-A6DD-33753F627E9B}">
      <dsp:nvSpPr>
        <dsp:cNvPr id="0" name=""/>
        <dsp:cNvSpPr/>
      </dsp:nvSpPr>
      <dsp:spPr>
        <a:xfrm rot="21480562">
          <a:off x="3639033" y="1356977"/>
          <a:ext cx="548655"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639083" y="1487852"/>
        <a:ext cx="384059" cy="384048"/>
      </dsp:txXfrm>
    </dsp:sp>
    <dsp:sp modelId="{03649AA9-46E1-4AAF-ACDA-D515066BF43F}">
      <dsp:nvSpPr>
        <dsp:cNvPr id="0" name=""/>
        <dsp:cNvSpPr/>
      </dsp:nvSpPr>
      <dsp:spPr>
        <a:xfrm>
          <a:off x="4286323" y="530971"/>
          <a:ext cx="2926797" cy="2091047"/>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59A4F-225B-4A52-897A-E68385A2AD5B}">
      <dsp:nvSpPr>
        <dsp:cNvPr id="0" name=""/>
        <dsp:cNvSpPr/>
      </dsp:nvSpPr>
      <dsp:spPr>
        <a:xfrm>
          <a:off x="4812350" y="1983051"/>
          <a:ext cx="255068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2017</a:t>
          </a:r>
        </a:p>
        <a:p>
          <a:pPr marL="171450" lvl="1" indent="-171450" algn="l" defTabSz="711200">
            <a:lnSpc>
              <a:spcPct val="90000"/>
            </a:lnSpc>
            <a:spcBef>
              <a:spcPct val="0"/>
            </a:spcBef>
            <a:spcAft>
              <a:spcPct val="15000"/>
            </a:spcAft>
            <a:buChar char="•"/>
          </a:pPr>
          <a:r>
            <a:rPr lang="en-US" sz="1600" kern="1200" dirty="0"/>
            <a:t>40-page desktop flip book containing helpful resources for case management teams</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4887057" y="2057758"/>
        <a:ext cx="2401270" cy="3043887"/>
      </dsp:txXfrm>
    </dsp:sp>
    <dsp:sp modelId="{7DE91490-DCDB-4213-BDFB-DE69DBAD2C22}">
      <dsp:nvSpPr>
        <dsp:cNvPr id="0" name=""/>
        <dsp:cNvSpPr/>
      </dsp:nvSpPr>
      <dsp:spPr>
        <a:xfrm rot="37119">
          <a:off x="7448920" y="1309740"/>
          <a:ext cx="548638" cy="640080"/>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448925" y="1436867"/>
        <a:ext cx="384047" cy="384048"/>
      </dsp:txXfrm>
    </dsp:sp>
    <dsp:sp modelId="{3E8F3200-8052-421A-A58B-5AF8D6D3B05B}">
      <dsp:nvSpPr>
        <dsp:cNvPr id="0" name=""/>
        <dsp:cNvSpPr/>
      </dsp:nvSpPr>
      <dsp:spPr>
        <a:xfrm>
          <a:off x="8153401" y="526248"/>
          <a:ext cx="2743205" cy="328156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t="-2000" b="-2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BA5A3BF5-E1C1-4CAD-94CB-A87527CE926C}">
      <dsp:nvSpPr>
        <dsp:cNvPr id="0" name=""/>
        <dsp:cNvSpPr/>
      </dsp:nvSpPr>
      <dsp:spPr>
        <a:xfrm>
          <a:off x="8588549" y="2015002"/>
          <a:ext cx="2607234" cy="319330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06680" numCol="1" spcCol="1270" anchor="t" anchorCtr="0">
          <a:noAutofit/>
        </a:bodyPr>
        <a:lstStyle/>
        <a:p>
          <a:pPr marL="0" lvl="0" indent="0" algn="l" defTabSz="1244600">
            <a:lnSpc>
              <a:spcPct val="90000"/>
            </a:lnSpc>
            <a:spcBef>
              <a:spcPct val="0"/>
            </a:spcBef>
            <a:spcAft>
              <a:spcPts val="400"/>
            </a:spcAft>
            <a:buNone/>
          </a:pPr>
          <a:r>
            <a:rPr lang="en-US" sz="2800" kern="1200" dirty="0"/>
            <a:t>2018</a:t>
          </a:r>
        </a:p>
        <a:p>
          <a:pPr marL="171450" lvl="1" indent="-171450" algn="l" defTabSz="711200">
            <a:lnSpc>
              <a:spcPct val="90000"/>
            </a:lnSpc>
            <a:spcBef>
              <a:spcPct val="0"/>
            </a:spcBef>
            <a:spcAft>
              <a:spcPct val="15000"/>
            </a:spcAft>
            <a:buChar char="•"/>
          </a:pPr>
          <a:r>
            <a:rPr lang="en-US" sz="1600" kern="1200" dirty="0"/>
            <a:t>Poster containing best practices, helpful tips and process enhancements for department display</a:t>
          </a:r>
        </a:p>
        <a:p>
          <a:pPr marL="171450" lvl="1" indent="-171450" algn="l" defTabSz="711200">
            <a:lnSpc>
              <a:spcPct val="90000"/>
            </a:lnSpc>
            <a:spcBef>
              <a:spcPct val="0"/>
            </a:spcBef>
            <a:spcAft>
              <a:spcPct val="15000"/>
            </a:spcAft>
            <a:buChar char="•"/>
          </a:pPr>
          <a:r>
            <a:rPr lang="en-US" sz="1600" kern="1200" dirty="0"/>
            <a:t>Custom-themed t-shirt also delivered to client facility in the mailing</a:t>
          </a:r>
        </a:p>
        <a:p>
          <a:pPr marL="171450" lvl="1" indent="-171450" algn="l" defTabSz="711200">
            <a:lnSpc>
              <a:spcPct val="90000"/>
            </a:lnSpc>
            <a:spcBef>
              <a:spcPct val="0"/>
            </a:spcBef>
            <a:spcAft>
              <a:spcPct val="15000"/>
            </a:spcAft>
            <a:buChar char="•"/>
          </a:pPr>
          <a:r>
            <a:rPr lang="en-US" sz="1600" kern="1200" dirty="0"/>
            <a:t>Trackable links to online client-exclusive resources</a:t>
          </a:r>
        </a:p>
      </dsp:txBody>
      <dsp:txXfrm>
        <a:off x="8664912" y="2091365"/>
        <a:ext cx="2454508" cy="3040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C1B8-DB92-443A-8DAC-55655C9030A5}">
      <dsp:nvSpPr>
        <dsp:cNvPr id="0" name=""/>
        <dsp:cNvSpPr/>
      </dsp:nvSpPr>
      <dsp:spPr>
        <a:xfrm>
          <a:off x="0" y="0"/>
          <a:ext cx="7894320" cy="140017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Mailing</a:t>
          </a:r>
        </a:p>
        <a:p>
          <a:pPr marL="171450" lvl="1" indent="-171450" algn="l" defTabSz="800100">
            <a:lnSpc>
              <a:spcPct val="90000"/>
            </a:lnSpc>
            <a:spcBef>
              <a:spcPct val="0"/>
            </a:spcBef>
            <a:spcAft>
              <a:spcPct val="15000"/>
            </a:spcAft>
            <a:buChar char="•"/>
          </a:pPr>
          <a:r>
            <a:rPr lang="en-US" sz="1800" kern="1200" dirty="0"/>
            <a:t>Dimensional mailer delivered to case management director, CEO and CFO of each client hospital</a:t>
          </a:r>
        </a:p>
        <a:p>
          <a:pPr marL="171450" lvl="1" indent="-171450" algn="l" defTabSz="800100">
            <a:lnSpc>
              <a:spcPct val="90000"/>
            </a:lnSpc>
            <a:spcBef>
              <a:spcPct val="0"/>
            </a:spcBef>
            <a:spcAft>
              <a:spcPct val="15000"/>
            </a:spcAft>
            <a:buChar char="•"/>
          </a:pPr>
          <a:r>
            <a:rPr lang="en-US" sz="1800" kern="1200" dirty="0"/>
            <a:t>Account Managers provided collateral for customer follow-up</a:t>
          </a:r>
        </a:p>
      </dsp:txBody>
      <dsp:txXfrm>
        <a:off x="1718881" y="0"/>
        <a:ext cx="6175438" cy="1400174"/>
      </dsp:txXfrm>
    </dsp:sp>
    <dsp:sp modelId="{0A8CAAA7-DF2C-47AF-B6DA-EE042B10EB91}">
      <dsp:nvSpPr>
        <dsp:cNvPr id="0" name=""/>
        <dsp:cNvSpPr/>
      </dsp:nvSpPr>
      <dsp:spPr>
        <a:xfrm>
          <a:off x="140017" y="140017"/>
          <a:ext cx="1578864" cy="112014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7B456-1188-4ACC-90B3-ED2DC15003B6}">
      <dsp:nvSpPr>
        <dsp:cNvPr id="0" name=""/>
        <dsp:cNvSpPr/>
      </dsp:nvSpPr>
      <dsp:spPr>
        <a:xfrm>
          <a:off x="0" y="1540192"/>
          <a:ext cx="7894320" cy="1400174"/>
        </a:xfrm>
        <a:prstGeom prst="roundRect">
          <a:avLst>
            <a:gd name="adj" fmla="val 10000"/>
          </a:avLst>
        </a:prstGeom>
        <a:solidFill>
          <a:srgbClr val="0593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Media</a:t>
          </a:r>
        </a:p>
        <a:p>
          <a:pPr marL="171450" lvl="1" indent="-171450" algn="l" defTabSz="800100">
            <a:lnSpc>
              <a:spcPct val="90000"/>
            </a:lnSpc>
            <a:spcBef>
              <a:spcPct val="0"/>
            </a:spcBef>
            <a:spcAft>
              <a:spcPct val="15000"/>
            </a:spcAft>
            <a:buChar char="•"/>
          </a:pPr>
          <a:r>
            <a:rPr lang="en-US" sz="1800" kern="1200" dirty="0"/>
            <a:t>Corporate Web site promotes e-version and additional thought leadership/best practices content</a:t>
          </a:r>
        </a:p>
        <a:p>
          <a:pPr marL="171450" lvl="1" indent="-171450" algn="l" defTabSz="800100">
            <a:lnSpc>
              <a:spcPct val="90000"/>
            </a:lnSpc>
            <a:spcBef>
              <a:spcPct val="0"/>
            </a:spcBef>
            <a:spcAft>
              <a:spcPct val="15000"/>
            </a:spcAft>
            <a:buChar char="•"/>
          </a:pPr>
          <a:r>
            <a:rPr lang="en-US" sz="1800" kern="1200" dirty="0"/>
            <a:t>Proactive media push to highlight Optum expertise</a:t>
          </a:r>
        </a:p>
      </dsp:txBody>
      <dsp:txXfrm>
        <a:off x="1718881" y="1540192"/>
        <a:ext cx="6175438" cy="1400174"/>
      </dsp:txXfrm>
    </dsp:sp>
    <dsp:sp modelId="{4C184FD4-0012-4973-B18C-361B2DCBA492}">
      <dsp:nvSpPr>
        <dsp:cNvPr id="0" name=""/>
        <dsp:cNvSpPr/>
      </dsp:nvSpPr>
      <dsp:spPr>
        <a:xfrm>
          <a:off x="140017" y="1680210"/>
          <a:ext cx="1578864" cy="112014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381865-DB09-48C4-9347-06C2D66624EE}">
      <dsp:nvSpPr>
        <dsp:cNvPr id="0" name=""/>
        <dsp:cNvSpPr/>
      </dsp:nvSpPr>
      <dsp:spPr>
        <a:xfrm>
          <a:off x="0" y="3080385"/>
          <a:ext cx="7894320" cy="140017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400"/>
            </a:spcAft>
            <a:buNone/>
          </a:pPr>
          <a:r>
            <a:rPr lang="en-US" sz="2400" kern="1200" dirty="0"/>
            <a:t>Communications</a:t>
          </a:r>
        </a:p>
        <a:p>
          <a:pPr marL="171450" lvl="1" indent="-171450" algn="l" defTabSz="800100">
            <a:lnSpc>
              <a:spcPct val="90000"/>
            </a:lnSpc>
            <a:spcBef>
              <a:spcPct val="0"/>
            </a:spcBef>
            <a:spcAft>
              <a:spcPct val="15000"/>
            </a:spcAft>
            <a:buChar char="•"/>
          </a:pPr>
          <a:r>
            <a:rPr lang="en-US" sz="1800" kern="1200" dirty="0"/>
            <a:t>Email to all customers with dimensional mailer download link</a:t>
          </a:r>
        </a:p>
        <a:p>
          <a:pPr marL="171450" lvl="1" indent="-171450" algn="l" defTabSz="800100">
            <a:lnSpc>
              <a:spcPct val="90000"/>
            </a:lnSpc>
            <a:spcBef>
              <a:spcPct val="0"/>
            </a:spcBef>
            <a:spcAft>
              <a:spcPct val="15000"/>
            </a:spcAft>
            <a:buChar char="•"/>
          </a:pPr>
          <a:r>
            <a:rPr lang="en-US" sz="1800" kern="1200" dirty="0"/>
            <a:t>FAQs to better understand and navigate new regulations</a:t>
          </a:r>
        </a:p>
        <a:p>
          <a:pPr marL="171450" lvl="1" indent="-171450" algn="l" defTabSz="800100">
            <a:lnSpc>
              <a:spcPct val="90000"/>
            </a:lnSpc>
            <a:spcBef>
              <a:spcPct val="0"/>
            </a:spcBef>
            <a:spcAft>
              <a:spcPct val="15000"/>
            </a:spcAft>
            <a:buChar char="•"/>
          </a:pPr>
          <a:r>
            <a:rPr lang="en-US" sz="1800" kern="1200" dirty="0"/>
            <a:t>Tweets/blog posts to provide analysis of new regulations</a:t>
          </a:r>
        </a:p>
      </dsp:txBody>
      <dsp:txXfrm>
        <a:off x="1718881" y="3080385"/>
        <a:ext cx="6175438" cy="1400174"/>
      </dsp:txXfrm>
    </dsp:sp>
    <dsp:sp modelId="{C4F53E41-7EF7-482E-AA43-32655CB880FF}">
      <dsp:nvSpPr>
        <dsp:cNvPr id="0" name=""/>
        <dsp:cNvSpPr/>
      </dsp:nvSpPr>
      <dsp:spPr>
        <a:xfrm>
          <a:off x="140017" y="3220402"/>
          <a:ext cx="1578864" cy="112014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10/12/2025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70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37237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350315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272922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380388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27479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427757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327446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C33E68B1-D42D-4A99-AF4B-4E1D35A071BF}"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639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8A65F-048D-4952-9614-7B32F5546754}"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0654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F09FB4-8B54-4428-B805-F607DDD73C7C}" type="datetime1">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2504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D6DB7-66EE-4654-B984-B4FDAD8B9D25}" type="datetime1">
              <a:rPr lang="en-US" smtClean="0"/>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9446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3260357D-45D8-49BD-BBFA-8035EC562448}" type="datetime1">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3134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2730C-F4B5-48B2-A969-E9041472FD16}" type="datetime1">
              <a:rPr lang="en-US" smtClean="0"/>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2490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90FEC2B-9C60-4856-8EDA-9E28DE47E3BE}" type="datetime1">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9991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245B23-6BA5-424A-AB66-D01727CDD895}" type="datetime1">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203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95CA8-CE7B-4163-87EE-52155B72F349}"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7375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376BB-9BE4-4A88-BA8B-14D4AB7E30CC}"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09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53C9409E-C378-4CB8-812C-21A1236BA56A}"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1A9098E-4012-465E-B2BE-C7BB5A95AC2D}" type="datetime1">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228616DF-F2D9-4B7D-BC77-7174752916EC}" type="datetime1">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037DB-2DB0-460C-ACDC-F794791148AE}" type="datetime1">
              <a:rPr lang="en-US" smtClean="0"/>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F0BD804D-531D-4B80-A747-8F9068503D3A}" type="datetime1">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914161" y="4399020"/>
            <a:ext cx="1037516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732C5E-F122-46A3-9228-08751C207D3E}"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82238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3B50C-66EF-4027-8DCD-AEC96F389AA3}"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761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D4A4B-3A2D-4ABB-B340-A88C7D7F89E8}"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88972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D2A721C-87FD-4751-9FF9-56FD17D86741}" type="datetime1">
              <a:rPr lang="en-US" smtClean="0"/>
              <a:t>10/12/2025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4" r:id="rId4"/>
    <p:sldLayoutId id="2147483655" r:id="rId5"/>
    <p:sldLayoutId id="2147483660" r:id="rId6"/>
  </p:sldLayoutIdLst>
  <p:hf hdr="0" ftr="0" dt="0"/>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0" rIns="0" bIns="0" rtlCol="0" anchor="ctr"/>
          <a:lstStyle>
            <a:lvl1pPr algn="l">
              <a:defRPr sz="1600">
                <a:solidFill>
                  <a:schemeClr val="tx1">
                    <a:tint val="75000"/>
                  </a:schemeClr>
                </a:solidFill>
              </a:defRPr>
            </a:lvl1pPr>
          </a:lstStyle>
          <a:p>
            <a:fld id="{98A66E4C-2FF8-4BD8-8AFB-447AAA46C67C}" type="datetime1">
              <a:rPr lang="en-US" smtClean="0"/>
              <a:t>10/12/2025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8867841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linkedin.com/in/tomschaffner" TargetMode="External"/><Relationship Id="rId5" Type="http://schemas.openxmlformats.org/officeDocument/2006/relationships/hyperlink" Target="https://tomschaffner.com/" TargetMode="External"/><Relationship Id="rId4" Type="http://schemas.openxmlformats.org/officeDocument/2006/relationships/hyperlink" Target="mailto:schaffnertf@gmail.c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mschaffner.com/media-portfolio/"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jpe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74.png"/><Relationship Id="rId10" Type="http://schemas.microsoft.com/office/2007/relationships/hdphoto" Target="../media/hdphoto6.wdp"/><Relationship Id="rId4" Type="http://schemas.openxmlformats.org/officeDocument/2006/relationships/image" Target="../media/image73.jpe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1.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schaffnertf@gmail.com" TargetMode="External"/><Relationship Id="rId2" Type="http://schemas.openxmlformats.org/officeDocument/2006/relationships/image" Target="../media/image101.jpeg"/><Relationship Id="rId1" Type="http://schemas.openxmlformats.org/officeDocument/2006/relationships/slideLayout" Target="../slideLayouts/slideLayout5.xml"/><Relationship Id="rId5" Type="http://schemas.openxmlformats.org/officeDocument/2006/relationships/hyperlink" Target="https://tomschaffner.com/" TargetMode="External"/><Relationship Id="rId4" Type="http://schemas.openxmlformats.org/officeDocument/2006/relationships/hyperlink" Target="http://www.linkedin.com/in/tomschaffner"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tomschaffner.com/media-portfoli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7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CFB185-AA7B-4597-9E56-859F4D8FF1AD}"/>
              </a:ext>
            </a:extLst>
          </p:cNvPr>
          <p:cNvSpPr txBox="1"/>
          <p:nvPr/>
        </p:nvSpPr>
        <p:spPr>
          <a:xfrm>
            <a:off x="989012" y="4724400"/>
            <a:ext cx="10058400" cy="1023357"/>
          </a:xfrm>
          <a:prstGeom prst="rect">
            <a:avLst/>
          </a:prstGeom>
          <a:noFill/>
        </p:spPr>
        <p:txBody>
          <a:bodyPr wrap="square" rtlCol="0">
            <a:spAutoFit/>
          </a:bodyPr>
          <a:lstStyle/>
          <a:p>
            <a:pPr algn="ctr"/>
            <a:r>
              <a:rPr lang="en-US" sz="3000" spc="50" dirty="0">
                <a:ln w="0"/>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Communications Leader</a:t>
            </a:r>
          </a:p>
          <a:p>
            <a:pPr algn="ctr">
              <a:spcBef>
                <a:spcPts val="300"/>
              </a:spcBef>
            </a:pPr>
            <a:r>
              <a:rPr lang="en-US" sz="2600" spc="50" dirty="0">
                <a:ln w="0"/>
                <a:solidFill>
                  <a:schemeClr val="tx2">
                    <a:lumMod val="75000"/>
                  </a:schemeClr>
                </a:solidFill>
                <a:effectLst>
                  <a:innerShdw blurRad="63500" dist="50800" dir="13500000">
                    <a:srgbClr val="000000">
                      <a:alpha val="50000"/>
                    </a:srgbClr>
                  </a:innerShdw>
                </a:effectLst>
                <a:latin typeface="Congenial" panose="02000503040000020004" pitchFamily="2" charset="0"/>
                <a:ea typeface="Calibri" panose="020F0502020204030204" pitchFamily="34" charset="0"/>
                <a:cs typeface="LilyUPC" panose="020B0502040204020203" pitchFamily="34" charset="-34"/>
              </a:rPr>
              <a:t>Thomas Schaffner</a:t>
            </a:r>
          </a:p>
        </p:txBody>
      </p:sp>
      <p:pic>
        <p:nvPicPr>
          <p:cNvPr id="4" name="Picture 3">
            <a:extLst>
              <a:ext uri="{FF2B5EF4-FFF2-40B4-BE49-F238E27FC236}">
                <a16:creationId xmlns:a16="http://schemas.microsoft.com/office/drawing/2014/main" id="{AA4FF44F-1B17-4388-822A-3299551497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80753" cy="4343400"/>
          </a:xfrm>
          <a:prstGeom prst="rect">
            <a:avLst/>
          </a:prstGeom>
        </p:spPr>
      </p:pic>
      <p:sp>
        <p:nvSpPr>
          <p:cNvPr id="5" name="TextBox 4">
            <a:extLst>
              <a:ext uri="{FF2B5EF4-FFF2-40B4-BE49-F238E27FC236}">
                <a16:creationId xmlns:a16="http://schemas.microsoft.com/office/drawing/2014/main" id="{3A7C2B18-D905-4E70-A05B-E4D4F3DAFF94}"/>
              </a:ext>
            </a:extLst>
          </p:cNvPr>
          <p:cNvSpPr txBox="1"/>
          <p:nvPr/>
        </p:nvSpPr>
        <p:spPr>
          <a:xfrm>
            <a:off x="7008813" y="5830669"/>
            <a:ext cx="4800600" cy="646331"/>
          </a:xfrm>
          <a:prstGeom prst="rect">
            <a:avLst/>
          </a:prstGeom>
          <a:noFill/>
        </p:spPr>
        <p:txBody>
          <a:bodyPr wrap="square" rtlCol="0">
            <a:spAutoFit/>
          </a:bodyPr>
          <a:lstStyle/>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schaffnertf@gmail.com </a:t>
            </a:r>
            <a:endPar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https://tomschaffner.com/</a:t>
            </a:r>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 (portfolio)</a:t>
            </a:r>
          </a:p>
        </p:txBody>
      </p:sp>
      <p:sp>
        <p:nvSpPr>
          <p:cNvPr id="6" name="TextBox 5">
            <a:extLst>
              <a:ext uri="{FF2B5EF4-FFF2-40B4-BE49-F238E27FC236}">
                <a16:creationId xmlns:a16="http://schemas.microsoft.com/office/drawing/2014/main" id="{B7533BB0-4DCC-477E-85A7-534FBEE689C9}"/>
              </a:ext>
            </a:extLst>
          </p:cNvPr>
          <p:cNvSpPr txBox="1"/>
          <p:nvPr/>
        </p:nvSpPr>
        <p:spPr>
          <a:xfrm>
            <a:off x="379411" y="5830669"/>
            <a:ext cx="5029201" cy="646331"/>
          </a:xfrm>
          <a:prstGeom prst="rect">
            <a:avLst/>
          </a:prstGeom>
          <a:noFill/>
        </p:spPr>
        <p:txBody>
          <a:bodyPr wrap="square" rtlCol="0">
            <a:spAutoFit/>
          </a:bodyPr>
          <a:lstStyle/>
          <a:p>
            <a:r>
              <a:rPr lang="en-US" sz="1800" spc="50"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T: 267-251-1459</a:t>
            </a:r>
          </a:p>
          <a:p>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www.linkedin.com/in/tomschaffner</a:t>
            </a:r>
            <a:r>
              <a:rPr lang="en-US" sz="1800" spc="50" dirty="0">
                <a:ln w="0"/>
                <a:solidFill>
                  <a:srgbClr val="0070C0"/>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586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B7518-6914-8BBF-D424-5B565264C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C506C-ECD8-02C4-CDDF-38CC7B346762}"/>
              </a:ext>
            </a:extLst>
          </p:cNvPr>
          <p:cNvSpPr>
            <a:spLocks noGrp="1"/>
          </p:cNvSpPr>
          <p:nvPr>
            <p:ph type="title"/>
          </p:nvPr>
        </p:nvSpPr>
        <p:spPr>
          <a:xfrm>
            <a:off x="609441" y="274639"/>
            <a:ext cx="10969943" cy="639761"/>
          </a:xfrm>
        </p:spPr>
        <p:txBody>
          <a:bodyPr/>
          <a:lstStyle/>
          <a:p>
            <a:r>
              <a:rPr lang="en-US" sz="2800" dirty="0"/>
              <a:t>Certifications</a:t>
            </a:r>
          </a:p>
        </p:txBody>
      </p:sp>
      <p:sp>
        <p:nvSpPr>
          <p:cNvPr id="8" name="Rectangle: Rounded Corners 7">
            <a:extLst>
              <a:ext uri="{FF2B5EF4-FFF2-40B4-BE49-F238E27FC236}">
                <a16:creationId xmlns:a16="http://schemas.microsoft.com/office/drawing/2014/main" id="{584AE19C-32DC-F77C-DFB5-CA13EE6D1AA6}"/>
              </a:ext>
            </a:extLst>
          </p:cNvPr>
          <p:cNvSpPr/>
          <p:nvPr/>
        </p:nvSpPr>
        <p:spPr>
          <a:xfrm>
            <a:off x="231771" y="1005839"/>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A41335-C0A2-20BD-E76A-339220604319}"/>
              </a:ext>
            </a:extLst>
          </p:cNvPr>
          <p:cNvSpPr txBox="1"/>
          <p:nvPr/>
        </p:nvSpPr>
        <p:spPr>
          <a:xfrm>
            <a:off x="303212" y="2354282"/>
            <a:ext cx="2062159" cy="3970318"/>
          </a:xfrm>
          <a:prstGeom prst="rect">
            <a:avLst/>
          </a:prstGeom>
          <a:noFill/>
        </p:spPr>
        <p:txBody>
          <a:bodyPr wrap="square" rtlCol="0">
            <a:spAutoFit/>
          </a:bodyPr>
          <a:lstStyle/>
          <a:p>
            <a:r>
              <a:rPr lang="en-US" sz="1800" b="1" dirty="0"/>
              <a:t>AI Essentials Specialization (2025) – </a:t>
            </a:r>
            <a:r>
              <a:rPr lang="en-US" sz="1800" dirty="0"/>
              <a:t>Works across roles and industries in essential AI skills as an introduction to AI, how to maximize productivity, write effective prompts, conduct responsible AI and stay ahead of evolving technology.</a:t>
            </a:r>
          </a:p>
        </p:txBody>
      </p:sp>
      <p:sp>
        <p:nvSpPr>
          <p:cNvPr id="4" name="Rectangle: Rounded Corners 3">
            <a:extLst>
              <a:ext uri="{FF2B5EF4-FFF2-40B4-BE49-F238E27FC236}">
                <a16:creationId xmlns:a16="http://schemas.microsoft.com/office/drawing/2014/main" id="{92DEEEE8-6016-E4F9-2F5F-D3B97A553CB5}"/>
              </a:ext>
            </a:extLst>
          </p:cNvPr>
          <p:cNvSpPr/>
          <p:nvPr/>
        </p:nvSpPr>
        <p:spPr>
          <a:xfrm>
            <a:off x="684212" y="1203960"/>
            <a:ext cx="118872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180BCF3-B98A-37A4-A0C6-A80A97244C82}"/>
              </a:ext>
            </a:extLst>
          </p:cNvPr>
          <p:cNvSpPr/>
          <p:nvPr/>
        </p:nvSpPr>
        <p:spPr>
          <a:xfrm>
            <a:off x="2593971" y="992585"/>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47630F3-EB68-5EAA-A829-F2C9A1DE1988}"/>
              </a:ext>
            </a:extLst>
          </p:cNvPr>
          <p:cNvSpPr/>
          <p:nvPr/>
        </p:nvSpPr>
        <p:spPr>
          <a:xfrm>
            <a:off x="4956171" y="1005838"/>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C5D9F99-BF95-7D7D-578F-F493609F8BC9}"/>
              </a:ext>
            </a:extLst>
          </p:cNvPr>
          <p:cNvSpPr/>
          <p:nvPr/>
        </p:nvSpPr>
        <p:spPr>
          <a:xfrm>
            <a:off x="7318371" y="992586"/>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ECCBB9C-FEAF-6F9E-FB4F-82BF4F6A9FC6}"/>
              </a:ext>
            </a:extLst>
          </p:cNvPr>
          <p:cNvSpPr/>
          <p:nvPr/>
        </p:nvSpPr>
        <p:spPr>
          <a:xfrm>
            <a:off x="9680571" y="1005838"/>
            <a:ext cx="2194560" cy="54864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AFEF01A-3627-EA7B-FDED-94A96C877610}"/>
              </a:ext>
            </a:extLst>
          </p:cNvPr>
          <p:cNvSpPr/>
          <p:nvPr/>
        </p:nvSpPr>
        <p:spPr>
          <a:xfrm>
            <a:off x="3076892" y="1203960"/>
            <a:ext cx="118872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7ADEC4-53A8-382E-7B50-E346CA95752A}"/>
              </a:ext>
            </a:extLst>
          </p:cNvPr>
          <p:cNvSpPr txBox="1"/>
          <p:nvPr/>
        </p:nvSpPr>
        <p:spPr>
          <a:xfrm>
            <a:off x="2666595" y="2362200"/>
            <a:ext cx="2062159" cy="3970318"/>
          </a:xfrm>
          <a:prstGeom prst="rect">
            <a:avLst/>
          </a:prstGeom>
          <a:noFill/>
        </p:spPr>
        <p:txBody>
          <a:bodyPr wrap="square" rtlCol="0">
            <a:spAutoFit/>
          </a:bodyPr>
          <a:lstStyle/>
          <a:p>
            <a:r>
              <a:rPr lang="en-US" sz="1800" b="1" dirty="0"/>
              <a:t>Social Media Content and Strategy (2025) – </a:t>
            </a:r>
            <a:r>
              <a:rPr lang="en-US" sz="1800" dirty="0"/>
              <a:t>Focuses on social media content creation, visuals, messaging, and smart scheduling strategies, design best practices, including layout, brand consistency, and creative workflows.</a:t>
            </a:r>
          </a:p>
        </p:txBody>
      </p:sp>
      <p:pic>
        <p:nvPicPr>
          <p:cNvPr id="22" name="Picture 21">
            <a:extLst>
              <a:ext uri="{FF2B5EF4-FFF2-40B4-BE49-F238E27FC236}">
                <a16:creationId xmlns:a16="http://schemas.microsoft.com/office/drawing/2014/main" id="{E8E1580E-2200-8051-C1B5-CF15A50CC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0803" y="1219200"/>
            <a:ext cx="1188720" cy="1009516"/>
          </a:xfrm>
          <a:prstGeom prst="rect">
            <a:avLst/>
          </a:prstGeom>
        </p:spPr>
      </p:pic>
      <p:sp>
        <p:nvSpPr>
          <p:cNvPr id="23" name="TextBox 22">
            <a:extLst>
              <a:ext uri="{FF2B5EF4-FFF2-40B4-BE49-F238E27FC236}">
                <a16:creationId xmlns:a16="http://schemas.microsoft.com/office/drawing/2014/main" id="{0BFD9281-B75E-1978-49AA-CC091CFCD327}"/>
              </a:ext>
            </a:extLst>
          </p:cNvPr>
          <p:cNvSpPr txBox="1"/>
          <p:nvPr/>
        </p:nvSpPr>
        <p:spPr>
          <a:xfrm>
            <a:off x="5024879" y="2354282"/>
            <a:ext cx="2060133" cy="3970318"/>
          </a:xfrm>
          <a:prstGeom prst="rect">
            <a:avLst/>
          </a:prstGeom>
          <a:noFill/>
        </p:spPr>
        <p:txBody>
          <a:bodyPr wrap="square" rtlCol="0">
            <a:spAutoFit/>
          </a:bodyPr>
          <a:lstStyle/>
          <a:p>
            <a:r>
              <a:rPr lang="en-US" sz="1800" b="1" dirty="0"/>
              <a:t>Prosci Change Practitioner </a:t>
            </a:r>
            <a:br>
              <a:rPr lang="en-US" sz="1800" b="1" dirty="0"/>
            </a:br>
            <a:r>
              <a:rPr lang="en-US" sz="1800" b="1" dirty="0"/>
              <a:t>(2022) – </a:t>
            </a:r>
            <a:r>
              <a:rPr lang="en-US" sz="1800" dirty="0"/>
              <a:t>Teaches how to drive successful change initiative, create a functional change management strategy and plans, and to enable individual change and achieve organizational results.</a:t>
            </a:r>
          </a:p>
        </p:txBody>
      </p:sp>
      <p:pic>
        <p:nvPicPr>
          <p:cNvPr id="24" name="Picture 23">
            <a:extLst>
              <a:ext uri="{FF2B5EF4-FFF2-40B4-BE49-F238E27FC236}">
                <a16:creationId xmlns:a16="http://schemas.microsoft.com/office/drawing/2014/main" id="{8810051B-D748-9166-B80F-B38747E44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9046" y="1222513"/>
            <a:ext cx="1184392" cy="1005840"/>
          </a:xfrm>
          <a:prstGeom prst="rect">
            <a:avLst/>
          </a:prstGeom>
        </p:spPr>
      </p:pic>
      <p:sp>
        <p:nvSpPr>
          <p:cNvPr id="25" name="TextBox 24">
            <a:extLst>
              <a:ext uri="{FF2B5EF4-FFF2-40B4-BE49-F238E27FC236}">
                <a16:creationId xmlns:a16="http://schemas.microsoft.com/office/drawing/2014/main" id="{8C021181-5456-D170-1170-CE7017D283BA}"/>
              </a:ext>
            </a:extLst>
          </p:cNvPr>
          <p:cNvSpPr txBox="1"/>
          <p:nvPr/>
        </p:nvSpPr>
        <p:spPr>
          <a:xfrm>
            <a:off x="7389812" y="2354282"/>
            <a:ext cx="2057400" cy="3970318"/>
          </a:xfrm>
          <a:prstGeom prst="rect">
            <a:avLst/>
          </a:prstGeom>
          <a:noFill/>
        </p:spPr>
        <p:txBody>
          <a:bodyPr wrap="square" rtlCol="0">
            <a:spAutoFit/>
          </a:bodyPr>
          <a:lstStyle/>
          <a:p>
            <a:r>
              <a:rPr lang="en-US" sz="1800" b="1" dirty="0"/>
              <a:t>Agile Change Agent (2021) – </a:t>
            </a:r>
            <a:r>
              <a:rPr lang="en-US" sz="1800" dirty="0"/>
              <a:t>Benchmarks the ability to scope, plan and manage Agile change initiatives effectively and deliver projects in organizations that require standards, rigor and visibility around the Agile framework.</a:t>
            </a:r>
          </a:p>
        </p:txBody>
      </p:sp>
      <p:pic>
        <p:nvPicPr>
          <p:cNvPr id="26" name="Picture 25">
            <a:extLst>
              <a:ext uri="{FF2B5EF4-FFF2-40B4-BE49-F238E27FC236}">
                <a16:creationId xmlns:a16="http://schemas.microsoft.com/office/drawing/2014/main" id="{9769F1DF-F926-ECD4-3ECC-D7CF03EB34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1246" y="1219200"/>
            <a:ext cx="1213209" cy="1030313"/>
          </a:xfrm>
          <a:prstGeom prst="rect">
            <a:avLst/>
          </a:prstGeom>
        </p:spPr>
      </p:pic>
      <p:sp>
        <p:nvSpPr>
          <p:cNvPr id="27" name="TextBox 26">
            <a:extLst>
              <a:ext uri="{FF2B5EF4-FFF2-40B4-BE49-F238E27FC236}">
                <a16:creationId xmlns:a16="http://schemas.microsoft.com/office/drawing/2014/main" id="{880B2609-AA16-5FE3-3575-644DF3CAED4C}"/>
              </a:ext>
            </a:extLst>
          </p:cNvPr>
          <p:cNvSpPr txBox="1"/>
          <p:nvPr/>
        </p:nvSpPr>
        <p:spPr>
          <a:xfrm>
            <a:off x="9752013" y="2340951"/>
            <a:ext cx="2057400" cy="3970318"/>
          </a:xfrm>
          <a:prstGeom prst="rect">
            <a:avLst/>
          </a:prstGeom>
          <a:noFill/>
        </p:spPr>
        <p:txBody>
          <a:bodyPr wrap="square" rtlCol="0">
            <a:spAutoFit/>
          </a:bodyPr>
          <a:lstStyle/>
          <a:p>
            <a:r>
              <a:rPr lang="en-US" sz="1800" b="1" spc="-50" dirty="0"/>
              <a:t>Pragmatic Marketing Certification (2020) – </a:t>
            </a:r>
            <a:r>
              <a:rPr lang="en-US" sz="1800" dirty="0"/>
              <a:t>Validates expertise in product management and marketing, emphasizing practical skills and actionable strategies for navigating the complexities of product lifecycle management. </a:t>
            </a:r>
          </a:p>
        </p:txBody>
      </p:sp>
    </p:spTree>
    <p:extLst>
      <p:ext uri="{BB962C8B-B14F-4D97-AF65-F5344CB8AC3E}">
        <p14:creationId xmlns:p14="http://schemas.microsoft.com/office/powerpoint/2010/main" val="275994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Internal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240472"/>
            <a:ext cx="3200399" cy="6388928"/>
          </a:xfrm>
          <a:prstGeom prst="rect">
            <a:avLst/>
          </a:prstGeom>
          <a:noFill/>
        </p:spPr>
        <p:txBody>
          <a:bodyPr wrap="square" rtlCol="0">
            <a:spAutoFit/>
          </a:bodyPr>
          <a:lstStyle/>
          <a:p>
            <a:pPr>
              <a:spcAft>
                <a:spcPts val="900"/>
              </a:spcAft>
            </a:pPr>
            <a:r>
              <a:rPr lang="en-US" sz="2700" dirty="0">
                <a:solidFill>
                  <a:schemeClr val="tx2">
                    <a:lumMod val="50000"/>
                  </a:schemeClr>
                </a:solidFill>
              </a:rPr>
              <a:t>14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Leadership / Manager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HR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IT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Change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Culture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Responsibility</a:t>
            </a:r>
          </a:p>
          <a:p>
            <a:pPr marL="342900" indent="-342900">
              <a:spcAft>
                <a:spcPts val="700"/>
              </a:spcAft>
              <a:buFont typeface="Wingdings" panose="05000000000000000000" pitchFamily="2" charset="2"/>
              <a:buChar char="Ø"/>
            </a:pPr>
            <a:r>
              <a:rPr lang="en-US" sz="2200" dirty="0">
                <a:solidFill>
                  <a:schemeClr val="tx2">
                    <a:lumMod val="75000"/>
                  </a:schemeClr>
                </a:solidFill>
              </a:rPr>
              <a:t>Intranet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Town Halls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p:txBody>
      </p:sp>
    </p:spTree>
    <p:extLst>
      <p:ext uri="{BB962C8B-B14F-4D97-AF65-F5344CB8AC3E}">
        <p14:creationId xmlns:p14="http://schemas.microsoft.com/office/powerpoint/2010/main" val="304352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37D27-8845-B8B1-D53A-360775273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449A1-7FC5-97FF-3756-26607A866220}"/>
              </a:ext>
            </a:extLst>
          </p:cNvPr>
          <p:cNvSpPr>
            <a:spLocks noGrp="1"/>
          </p:cNvSpPr>
          <p:nvPr>
            <p:ph type="title"/>
          </p:nvPr>
        </p:nvSpPr>
        <p:spPr>
          <a:xfrm>
            <a:off x="609441" y="274639"/>
            <a:ext cx="10969943" cy="639761"/>
          </a:xfrm>
        </p:spPr>
        <p:txBody>
          <a:bodyPr/>
          <a:lstStyle/>
          <a:p>
            <a:r>
              <a:rPr lang="en-US" sz="2800" dirty="0"/>
              <a:t>Employee Communications</a:t>
            </a:r>
          </a:p>
        </p:txBody>
      </p:sp>
      <p:sp>
        <p:nvSpPr>
          <p:cNvPr id="6" name="TextBox 5">
            <a:extLst>
              <a:ext uri="{FF2B5EF4-FFF2-40B4-BE49-F238E27FC236}">
                <a16:creationId xmlns:a16="http://schemas.microsoft.com/office/drawing/2014/main" id="{A68C7801-4523-3F79-7E63-E2A8674DCFE3}"/>
              </a:ext>
            </a:extLst>
          </p:cNvPr>
          <p:cNvSpPr txBox="1"/>
          <p:nvPr/>
        </p:nvSpPr>
        <p:spPr>
          <a:xfrm>
            <a:off x="6246812" y="2464475"/>
            <a:ext cx="1752600" cy="83099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Employee Engagement</a:t>
            </a:r>
          </a:p>
        </p:txBody>
      </p:sp>
      <p:sp>
        <p:nvSpPr>
          <p:cNvPr id="7" name="TextBox 6">
            <a:extLst>
              <a:ext uri="{FF2B5EF4-FFF2-40B4-BE49-F238E27FC236}">
                <a16:creationId xmlns:a16="http://schemas.microsoft.com/office/drawing/2014/main" id="{A85FDAFD-1BCA-EF8D-5DB8-D0A18546FB6F}"/>
              </a:ext>
            </a:extLst>
          </p:cNvPr>
          <p:cNvSpPr txBox="1"/>
          <p:nvPr/>
        </p:nvSpPr>
        <p:spPr>
          <a:xfrm>
            <a:off x="6246812" y="4176404"/>
            <a:ext cx="1752600"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Feedback</a:t>
            </a:r>
          </a:p>
        </p:txBody>
      </p:sp>
      <p:sp>
        <p:nvSpPr>
          <p:cNvPr id="14" name="TextBox 13">
            <a:extLst>
              <a:ext uri="{FF2B5EF4-FFF2-40B4-BE49-F238E27FC236}">
                <a16:creationId xmlns:a16="http://schemas.microsoft.com/office/drawing/2014/main" id="{470314EF-D772-2579-E6D2-2B009F4D917A}"/>
              </a:ext>
            </a:extLst>
          </p:cNvPr>
          <p:cNvSpPr txBox="1"/>
          <p:nvPr/>
        </p:nvSpPr>
        <p:spPr>
          <a:xfrm>
            <a:off x="531812" y="914400"/>
            <a:ext cx="111252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Responsible for all aspects of internal communications, employee engagement and promotion of company initiatives.</a:t>
            </a:r>
          </a:p>
        </p:txBody>
      </p:sp>
      <p:graphicFrame>
        <p:nvGraphicFramePr>
          <p:cNvPr id="3" name="Diagram 2">
            <a:extLst>
              <a:ext uri="{FF2B5EF4-FFF2-40B4-BE49-F238E27FC236}">
                <a16:creationId xmlns:a16="http://schemas.microsoft.com/office/drawing/2014/main" id="{602E2FD8-46CA-BFD6-A9CD-83063CD4B9FC}"/>
              </a:ext>
            </a:extLst>
          </p:cNvPr>
          <p:cNvGraphicFramePr/>
          <p:nvPr>
            <p:extLst>
              <p:ext uri="{D42A27DB-BD31-4B8C-83A1-F6EECF244321}">
                <p14:modId xmlns:p14="http://schemas.microsoft.com/office/powerpoint/2010/main" val="1851323797"/>
              </p:ext>
            </p:extLst>
          </p:nvPr>
        </p:nvGraphicFramePr>
        <p:xfrm>
          <a:off x="379412" y="1580235"/>
          <a:ext cx="11353800" cy="4846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3DEA13D-D950-56D6-9BAE-2E79D3BDC44D}"/>
              </a:ext>
            </a:extLst>
          </p:cNvPr>
          <p:cNvSpPr txBox="1"/>
          <p:nvPr/>
        </p:nvSpPr>
        <p:spPr>
          <a:xfrm>
            <a:off x="8000839" y="1473875"/>
            <a:ext cx="3732373" cy="2031325"/>
          </a:xfrm>
          <a:prstGeom prst="rect">
            <a:avLst/>
          </a:prstGeom>
          <a:noFill/>
        </p:spPr>
        <p:txBody>
          <a:bodyPr wrap="square" rtlCol="0">
            <a:spAutoFit/>
          </a:bodyPr>
          <a:lstStyle/>
          <a:p>
            <a:pPr marL="342900" indent="-342900">
              <a:buClr>
                <a:schemeClr val="accent3">
                  <a:lumMod val="75000"/>
                </a:schemeClr>
              </a:buClr>
              <a:buFont typeface="Wingdings" panose="05000000000000000000" pitchFamily="2" charset="2"/>
              <a:buChar char="Ø"/>
            </a:pPr>
            <a:r>
              <a:rPr lang="en-US" sz="1800" dirty="0"/>
              <a:t>Employee appreciation, team </a:t>
            </a:r>
            <a:br>
              <a:rPr lang="en-US" sz="1800" dirty="0"/>
            </a:br>
            <a:r>
              <a:rPr lang="en-US" sz="1800" dirty="0"/>
              <a:t>and family events</a:t>
            </a:r>
          </a:p>
          <a:p>
            <a:pPr marL="342900" indent="-342900">
              <a:buClr>
                <a:schemeClr val="accent3">
                  <a:lumMod val="75000"/>
                </a:schemeClr>
              </a:buClr>
              <a:buFont typeface="Wingdings" panose="05000000000000000000" pitchFamily="2" charset="2"/>
              <a:buChar char="Ø"/>
            </a:pPr>
            <a:r>
              <a:rPr lang="en-US" sz="1800" dirty="0"/>
              <a:t>Awards and recognitions (Town Halls, leadership announcements)</a:t>
            </a:r>
          </a:p>
          <a:p>
            <a:pPr marL="342900" indent="-342900">
              <a:buClr>
                <a:schemeClr val="accent3">
                  <a:lumMod val="75000"/>
                </a:schemeClr>
              </a:buClr>
              <a:buFont typeface="Wingdings" panose="05000000000000000000" pitchFamily="2" charset="2"/>
              <a:buChar char="Ø"/>
            </a:pPr>
            <a:r>
              <a:rPr lang="en-US" sz="1800" dirty="0"/>
              <a:t>Intranet highlights employees: photos, profiles, calendar of </a:t>
            </a:r>
            <a:br>
              <a:rPr lang="en-US" sz="1800" dirty="0"/>
            </a:br>
            <a:r>
              <a:rPr lang="en-US" sz="1800" dirty="0"/>
              <a:t>events, health and wellness info</a:t>
            </a:r>
          </a:p>
        </p:txBody>
      </p:sp>
      <p:sp>
        <p:nvSpPr>
          <p:cNvPr id="15" name="TextBox 14">
            <a:extLst>
              <a:ext uri="{FF2B5EF4-FFF2-40B4-BE49-F238E27FC236}">
                <a16:creationId xmlns:a16="http://schemas.microsoft.com/office/drawing/2014/main" id="{DE34B940-6738-F96C-260D-28E084918C5C}"/>
              </a:ext>
            </a:extLst>
          </p:cNvPr>
          <p:cNvSpPr txBox="1"/>
          <p:nvPr/>
        </p:nvSpPr>
        <p:spPr>
          <a:xfrm>
            <a:off x="6246812" y="2693075"/>
            <a:ext cx="1905000" cy="800219"/>
          </a:xfrm>
          <a:prstGeom prst="rect">
            <a:avLst/>
          </a:prstGeom>
          <a:noFill/>
        </p:spPr>
        <p:txBody>
          <a:bodyPr wrap="square" rtlCol="0">
            <a:spAutoFit/>
          </a:bodyPr>
          <a:lstStyle/>
          <a:p>
            <a:r>
              <a:rPr lang="en-US" sz="2300" dirty="0">
                <a:solidFill>
                  <a:schemeClr val="bg1"/>
                </a:solidFill>
              </a:rPr>
              <a:t>Employee Engagement</a:t>
            </a:r>
          </a:p>
        </p:txBody>
      </p:sp>
      <p:sp>
        <p:nvSpPr>
          <p:cNvPr id="16" name="TextBox 15">
            <a:extLst>
              <a:ext uri="{FF2B5EF4-FFF2-40B4-BE49-F238E27FC236}">
                <a16:creationId xmlns:a16="http://schemas.microsoft.com/office/drawing/2014/main" id="{D661FB10-D257-4B36-BACA-215EDF7B55DD}"/>
              </a:ext>
            </a:extLst>
          </p:cNvPr>
          <p:cNvSpPr txBox="1"/>
          <p:nvPr/>
        </p:nvSpPr>
        <p:spPr>
          <a:xfrm>
            <a:off x="6323012" y="4532799"/>
            <a:ext cx="1371600" cy="446276"/>
          </a:xfrm>
          <a:prstGeom prst="rect">
            <a:avLst/>
          </a:prstGeom>
          <a:noFill/>
        </p:spPr>
        <p:txBody>
          <a:bodyPr wrap="square" rtlCol="0">
            <a:spAutoFit/>
          </a:bodyPr>
          <a:lstStyle/>
          <a:p>
            <a:r>
              <a:rPr lang="en-US" sz="2300" dirty="0">
                <a:solidFill>
                  <a:schemeClr val="bg1"/>
                </a:solidFill>
              </a:rPr>
              <a:t>Feedback</a:t>
            </a:r>
          </a:p>
        </p:txBody>
      </p:sp>
      <p:sp>
        <p:nvSpPr>
          <p:cNvPr id="17" name="TextBox 16">
            <a:extLst>
              <a:ext uri="{FF2B5EF4-FFF2-40B4-BE49-F238E27FC236}">
                <a16:creationId xmlns:a16="http://schemas.microsoft.com/office/drawing/2014/main" id="{91A77CB5-402A-C036-DAAF-48DEC19890C2}"/>
              </a:ext>
            </a:extLst>
          </p:cNvPr>
          <p:cNvSpPr txBox="1"/>
          <p:nvPr/>
        </p:nvSpPr>
        <p:spPr>
          <a:xfrm>
            <a:off x="8077039" y="4521875"/>
            <a:ext cx="3579973" cy="2031325"/>
          </a:xfrm>
          <a:prstGeom prst="rect">
            <a:avLst/>
          </a:prstGeom>
          <a:noFill/>
        </p:spPr>
        <p:txBody>
          <a:bodyPr wrap="square" rtlCol="0">
            <a:spAutoFit/>
          </a:bodyPr>
          <a:lstStyle/>
          <a:p>
            <a:pPr marL="342900" indent="-342900">
              <a:buClr>
                <a:schemeClr val="accent4">
                  <a:lumMod val="50000"/>
                </a:schemeClr>
              </a:buClr>
              <a:buFont typeface="Wingdings" panose="05000000000000000000" pitchFamily="2" charset="2"/>
              <a:buChar char="Ø"/>
            </a:pPr>
            <a:r>
              <a:rPr lang="en-US" sz="1800" dirty="0"/>
              <a:t>Pre- / post-event surveys</a:t>
            </a:r>
          </a:p>
          <a:p>
            <a:pPr marL="342900" indent="-342900">
              <a:buClr>
                <a:schemeClr val="accent4">
                  <a:lumMod val="50000"/>
                </a:schemeClr>
              </a:buClr>
              <a:buFont typeface="Wingdings" panose="05000000000000000000" pitchFamily="2" charset="2"/>
              <a:buChar char="Ø"/>
            </a:pPr>
            <a:r>
              <a:rPr lang="en-US" sz="1800" dirty="0"/>
              <a:t>Interactive Town Halls / Leadership calls (Q&amp;As)</a:t>
            </a:r>
          </a:p>
          <a:p>
            <a:pPr marL="342900" indent="-342900">
              <a:buClr>
                <a:schemeClr val="accent4">
                  <a:lumMod val="50000"/>
                </a:schemeClr>
              </a:buClr>
              <a:buFont typeface="Wingdings" panose="05000000000000000000" pitchFamily="2" charset="2"/>
              <a:buChar char="Ø"/>
            </a:pPr>
            <a:r>
              <a:rPr lang="en-US" sz="1800" dirty="0"/>
              <a:t>Annual “pulse check” survey</a:t>
            </a:r>
          </a:p>
          <a:p>
            <a:pPr marL="342900" indent="-342900">
              <a:buClr>
                <a:schemeClr val="accent4">
                  <a:lumMod val="50000"/>
                </a:schemeClr>
              </a:buClr>
              <a:buFont typeface="Wingdings" panose="05000000000000000000" pitchFamily="2" charset="2"/>
              <a:buChar char="Ø"/>
            </a:pPr>
            <a:r>
              <a:rPr lang="en-US" sz="1800" dirty="0"/>
              <a:t>Employee Action Groups </a:t>
            </a:r>
            <a:br>
              <a:rPr lang="en-US" sz="1800" dirty="0"/>
            </a:br>
            <a:r>
              <a:rPr lang="en-US" sz="1800" dirty="0"/>
              <a:t>created to represent employee voice and promote engagement</a:t>
            </a:r>
          </a:p>
        </p:txBody>
      </p:sp>
      <p:sp>
        <p:nvSpPr>
          <p:cNvPr id="18" name="TextBox 17">
            <a:extLst>
              <a:ext uri="{FF2B5EF4-FFF2-40B4-BE49-F238E27FC236}">
                <a16:creationId xmlns:a16="http://schemas.microsoft.com/office/drawing/2014/main" id="{C8BE2898-7F71-176D-9B8C-777DEFFF6705}"/>
              </a:ext>
            </a:extLst>
          </p:cNvPr>
          <p:cNvSpPr txBox="1"/>
          <p:nvPr/>
        </p:nvSpPr>
        <p:spPr>
          <a:xfrm>
            <a:off x="4341812" y="2693075"/>
            <a:ext cx="1447800" cy="800219"/>
          </a:xfrm>
          <a:prstGeom prst="rect">
            <a:avLst/>
          </a:prstGeom>
          <a:noFill/>
        </p:spPr>
        <p:txBody>
          <a:bodyPr wrap="square" rtlCol="0">
            <a:spAutoFit/>
          </a:bodyPr>
          <a:lstStyle/>
          <a:p>
            <a:pPr algn="r"/>
            <a:r>
              <a:rPr lang="en-US" sz="2300" dirty="0">
                <a:solidFill>
                  <a:schemeClr val="bg1"/>
                </a:solidFill>
              </a:rPr>
              <a:t>Company Updates</a:t>
            </a:r>
          </a:p>
        </p:txBody>
      </p:sp>
      <p:sp>
        <p:nvSpPr>
          <p:cNvPr id="19" name="TextBox 18">
            <a:extLst>
              <a:ext uri="{FF2B5EF4-FFF2-40B4-BE49-F238E27FC236}">
                <a16:creationId xmlns:a16="http://schemas.microsoft.com/office/drawing/2014/main" id="{DB8FF093-C2E2-A1FD-EA11-B41E26FDBB54}"/>
              </a:ext>
            </a:extLst>
          </p:cNvPr>
          <p:cNvSpPr txBox="1"/>
          <p:nvPr/>
        </p:nvSpPr>
        <p:spPr>
          <a:xfrm>
            <a:off x="4341812" y="4369475"/>
            <a:ext cx="1524000" cy="800219"/>
          </a:xfrm>
          <a:prstGeom prst="rect">
            <a:avLst/>
          </a:prstGeom>
          <a:noFill/>
        </p:spPr>
        <p:txBody>
          <a:bodyPr wrap="square" rtlCol="0">
            <a:spAutoFit/>
          </a:bodyPr>
          <a:lstStyle/>
          <a:p>
            <a:r>
              <a:rPr lang="en-US" sz="2300" dirty="0">
                <a:solidFill>
                  <a:schemeClr val="bg1"/>
                </a:solidFill>
              </a:rPr>
              <a:t>Leadership Messaging</a:t>
            </a:r>
          </a:p>
        </p:txBody>
      </p:sp>
      <p:sp>
        <p:nvSpPr>
          <p:cNvPr id="20" name="TextBox 19">
            <a:extLst>
              <a:ext uri="{FF2B5EF4-FFF2-40B4-BE49-F238E27FC236}">
                <a16:creationId xmlns:a16="http://schemas.microsoft.com/office/drawing/2014/main" id="{AC41A44C-1E58-8F47-B601-FC3456131563}"/>
              </a:ext>
            </a:extLst>
          </p:cNvPr>
          <p:cNvSpPr txBox="1"/>
          <p:nvPr/>
        </p:nvSpPr>
        <p:spPr>
          <a:xfrm>
            <a:off x="531812" y="1473875"/>
            <a:ext cx="3810000" cy="2031325"/>
          </a:xfrm>
          <a:prstGeom prst="rect">
            <a:avLst/>
          </a:prstGeom>
          <a:noFill/>
        </p:spPr>
        <p:txBody>
          <a:bodyPr wrap="square" rtlCol="0">
            <a:spAutoFit/>
          </a:bodyPr>
          <a:lstStyle/>
          <a:p>
            <a:pPr marL="342900" indent="-342900">
              <a:buClr>
                <a:schemeClr val="tx2">
                  <a:lumMod val="75000"/>
                </a:schemeClr>
              </a:buClr>
              <a:buFont typeface="Wingdings" panose="05000000000000000000" pitchFamily="2" charset="2"/>
              <a:buChar char="Ø"/>
            </a:pPr>
            <a:r>
              <a:rPr lang="en-US" sz="1800" dirty="0"/>
              <a:t>HR, IT, Sales, Operations and Leadership updates</a:t>
            </a:r>
          </a:p>
          <a:p>
            <a:pPr marL="342900" indent="-342900">
              <a:buClr>
                <a:schemeClr val="tx2">
                  <a:lumMod val="75000"/>
                </a:schemeClr>
              </a:buClr>
              <a:buFont typeface="Wingdings" panose="05000000000000000000" pitchFamily="2" charset="2"/>
              <a:buChar char="Ø"/>
            </a:pPr>
            <a:r>
              <a:rPr lang="en-US" sz="1800" dirty="0"/>
              <a:t>Social responsibility opportunities</a:t>
            </a:r>
          </a:p>
          <a:p>
            <a:pPr marL="342900" indent="-342900">
              <a:buClr>
                <a:schemeClr val="tx2">
                  <a:lumMod val="75000"/>
                </a:schemeClr>
              </a:buClr>
              <a:buFont typeface="Wingdings" panose="05000000000000000000" pitchFamily="2" charset="2"/>
              <a:buChar char="Ø"/>
            </a:pPr>
            <a:r>
              <a:rPr lang="en-US" sz="1800" dirty="0"/>
              <a:t>Career opportunities and continued learning opportunities</a:t>
            </a:r>
          </a:p>
          <a:p>
            <a:pPr marL="342900" indent="-342900">
              <a:buClr>
                <a:schemeClr val="tx2">
                  <a:lumMod val="75000"/>
                </a:schemeClr>
              </a:buClr>
              <a:buFont typeface="Wingdings" panose="05000000000000000000" pitchFamily="2" charset="2"/>
              <a:buChar char="Ø"/>
            </a:pPr>
            <a:r>
              <a:rPr lang="en-US" sz="1800" dirty="0"/>
              <a:t>Organization, team and </a:t>
            </a:r>
            <a:br>
              <a:rPr lang="en-US" sz="1800" dirty="0"/>
            </a:br>
            <a:r>
              <a:rPr lang="en-US" sz="1800" dirty="0"/>
              <a:t>milestone announcements</a:t>
            </a:r>
          </a:p>
        </p:txBody>
      </p:sp>
      <p:sp>
        <p:nvSpPr>
          <p:cNvPr id="21" name="TextBox 20">
            <a:extLst>
              <a:ext uri="{FF2B5EF4-FFF2-40B4-BE49-F238E27FC236}">
                <a16:creationId xmlns:a16="http://schemas.microsoft.com/office/drawing/2014/main" id="{FC59967E-7ADD-52B3-F0E1-24647438A7A2}"/>
              </a:ext>
            </a:extLst>
          </p:cNvPr>
          <p:cNvSpPr txBox="1"/>
          <p:nvPr/>
        </p:nvSpPr>
        <p:spPr>
          <a:xfrm>
            <a:off x="531812" y="4521875"/>
            <a:ext cx="4267200" cy="2031325"/>
          </a:xfrm>
          <a:prstGeom prst="rect">
            <a:avLst/>
          </a:prstGeom>
          <a:noFill/>
        </p:spPr>
        <p:txBody>
          <a:bodyPr wrap="square" rtlCol="0">
            <a:spAutoFit/>
          </a:bodyPr>
          <a:lstStyle/>
          <a:p>
            <a:pPr marL="342900" indent="-342900">
              <a:buClr>
                <a:schemeClr val="accent4">
                  <a:lumMod val="75000"/>
                </a:schemeClr>
              </a:buClr>
              <a:buFont typeface="Wingdings" panose="05000000000000000000" pitchFamily="2" charset="2"/>
              <a:buChar char="Ø"/>
            </a:pPr>
            <a:r>
              <a:rPr lang="en-US" sz="1800" dirty="0"/>
              <a:t>Town Halls (onsite and virtual): </a:t>
            </a:r>
            <a:br>
              <a:rPr lang="en-US" sz="1800" dirty="0"/>
            </a:br>
            <a:r>
              <a:rPr lang="en-US" sz="1800" dirty="0"/>
              <a:t>create presentation content, </a:t>
            </a:r>
            <a:br>
              <a:rPr lang="en-US" sz="1800" dirty="0"/>
            </a:br>
            <a:r>
              <a:rPr lang="en-US" sz="1800" dirty="0"/>
              <a:t>coordinate speakers, manage </a:t>
            </a:r>
            <a:br>
              <a:rPr lang="en-US" sz="1800" dirty="0"/>
            </a:br>
            <a:r>
              <a:rPr lang="en-US" sz="1800" dirty="0"/>
              <a:t>employee questions</a:t>
            </a:r>
          </a:p>
          <a:p>
            <a:pPr marL="342900" indent="-342900">
              <a:buClr>
                <a:schemeClr val="accent4">
                  <a:lumMod val="75000"/>
                </a:schemeClr>
              </a:buClr>
              <a:buFont typeface="Wingdings" panose="05000000000000000000" pitchFamily="2" charset="2"/>
              <a:buChar char="Ø"/>
            </a:pPr>
            <a:r>
              <a:rPr lang="en-US" sz="1800" dirty="0"/>
              <a:t>Communications: state of the business, crisis comms, organization changes, company goals, employee appreciation</a:t>
            </a:r>
          </a:p>
        </p:txBody>
      </p:sp>
      <p:sp>
        <p:nvSpPr>
          <p:cNvPr id="5" name="Slide Number Placeholder 4">
            <a:extLst>
              <a:ext uri="{FF2B5EF4-FFF2-40B4-BE49-F238E27FC236}">
                <a16:creationId xmlns:a16="http://schemas.microsoft.com/office/drawing/2014/main" id="{7584748E-6F55-ECA0-E493-7077F9AC48FD}"/>
              </a:ext>
            </a:extLst>
          </p:cNvPr>
          <p:cNvSpPr>
            <a:spLocks noGrp="1"/>
          </p:cNvSpPr>
          <p:nvPr>
            <p:ph type="sldNum" sz="quarter" idx="12"/>
          </p:nvPr>
        </p:nvSpPr>
        <p:spPr/>
        <p:txBody>
          <a:bodyPr/>
          <a:lstStyle/>
          <a:p>
            <a:fld id="{96E69268-9C8B-4EBF-A9EE-DC5DC2D48DC3}" type="slidenum">
              <a:rPr lang="en-US" smtClean="0"/>
              <a:pPr/>
              <a:t>12</a:t>
            </a:fld>
            <a:endParaRPr lang="en-US"/>
          </a:p>
        </p:txBody>
      </p:sp>
    </p:spTree>
    <p:extLst>
      <p:ext uri="{BB962C8B-B14F-4D97-AF65-F5344CB8AC3E}">
        <p14:creationId xmlns:p14="http://schemas.microsoft.com/office/powerpoint/2010/main" val="381790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Employee Appreciation Event Management</a:t>
            </a:r>
          </a:p>
        </p:txBody>
      </p:sp>
      <p:sp>
        <p:nvSpPr>
          <p:cNvPr id="3" name="TextBox 2">
            <a:extLst>
              <a:ext uri="{FF2B5EF4-FFF2-40B4-BE49-F238E27FC236}">
                <a16:creationId xmlns:a16="http://schemas.microsoft.com/office/drawing/2014/main" id="{9D05B8F4-E07B-4F5E-985C-21B9BA376B35}"/>
              </a:ext>
            </a:extLst>
          </p:cNvPr>
          <p:cNvSpPr txBox="1"/>
          <p:nvPr/>
        </p:nvSpPr>
        <p:spPr>
          <a:xfrm>
            <a:off x="531812" y="914400"/>
            <a:ext cx="10969943"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Examples of appreciation events and programs I led for the company for both onsite and remote employees.</a:t>
            </a:r>
          </a:p>
        </p:txBody>
      </p:sp>
      <p:sp>
        <p:nvSpPr>
          <p:cNvPr id="9" name="Rectangle: Rounded Corners 8">
            <a:extLst>
              <a:ext uri="{FF2B5EF4-FFF2-40B4-BE49-F238E27FC236}">
                <a16:creationId xmlns:a16="http://schemas.microsoft.com/office/drawing/2014/main" id="{CE701135-2445-4427-B643-C618F483463B}"/>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0CD3745-ED6E-4C75-A36A-2CB85F4B27DB}"/>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tIns="0" rIns="36576" bIns="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“Best Places to Work” Award</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Celebration for 4 consecutive years of the award with a luncheon, raffles and giveaways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079817F3-FDD4-4E72-BF19-0C75DC60BBE7}"/>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DE21023F-16B5-45E0-A99A-282AEB3CFF1C}"/>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Employees and Families Carnival</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with food, games, </a:t>
            </a:r>
            <a:r>
              <a:rPr lang="en-US" sz="1200" dirty="0">
                <a:solidFill>
                  <a:prstClr val="black">
                    <a:lumMod val="65000"/>
                    <a:lumOff val="35000"/>
                  </a:prstClr>
                </a:solidFill>
                <a:latin typeface="Calibri"/>
              </a:rPr>
              <a:t>raffles, </a:t>
            </a: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giveaways, music and kids’ rides</a:t>
            </a:r>
          </a:p>
        </p:txBody>
      </p:sp>
      <p:sp>
        <p:nvSpPr>
          <p:cNvPr id="14" name="Rectangle: Rounded Corners 13">
            <a:extLst>
              <a:ext uri="{FF2B5EF4-FFF2-40B4-BE49-F238E27FC236}">
                <a16:creationId xmlns:a16="http://schemas.microsoft.com/office/drawing/2014/main" id="{F2751ADE-E8CB-42DB-957F-C1B3AEF96A0B}"/>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732681F5-1B14-4CA3-8D3F-69955BE22547}"/>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Employee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Golf Outing</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Annual gathering for employees and family members for a day of golf</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F503CA74-BF15-478C-8834-1B3270FBA711}"/>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4105A062-29B6-4CE3-92AE-A42F797C40E2}"/>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Biometric Health Screenings</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Promotion and set-up for employees to get free in-house medical screenings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B17429B-7B12-45F6-B571-64F140E5BE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015" y="3130329"/>
            <a:ext cx="2214992" cy="3114089"/>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24" name="Picture 23">
            <a:extLst>
              <a:ext uri="{FF2B5EF4-FFF2-40B4-BE49-F238E27FC236}">
                <a16:creationId xmlns:a16="http://schemas.microsoft.com/office/drawing/2014/main" id="{D862E56E-9F46-4160-809D-029A513BE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91" y="3130329"/>
            <a:ext cx="2212500"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6" name="Picture 25">
            <a:extLst>
              <a:ext uri="{FF2B5EF4-FFF2-40B4-BE49-F238E27FC236}">
                <a16:creationId xmlns:a16="http://schemas.microsoft.com/office/drawing/2014/main" id="{F8D15A16-EBDB-4612-92C5-E037B8310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839" y="3130329"/>
            <a:ext cx="2151386"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27" name="Picture 26">
            <a:extLst>
              <a:ext uri="{FF2B5EF4-FFF2-40B4-BE49-F238E27FC236}">
                <a16:creationId xmlns:a16="http://schemas.microsoft.com/office/drawing/2014/main" id="{77443616-A042-461C-B773-9BBE68084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9198" y="3130329"/>
            <a:ext cx="2208763" cy="3114089"/>
          </a:xfrm>
          <a:prstGeom prst="rect">
            <a:avLst/>
          </a:prstGeom>
          <a:ln>
            <a:solidFill>
              <a:schemeClr val="bg1">
                <a:lumMod val="65000"/>
              </a:schemeClr>
            </a:solidFill>
          </a:ln>
          <a:effectLst>
            <a:outerShdw blurRad="228600" dist="50800" dir="600000" algn="ctr" rotWithShape="0">
              <a:schemeClr val="bg1">
                <a:lumMod val="65000"/>
              </a:schemeClr>
            </a:outerShdw>
          </a:effectLst>
        </p:spPr>
      </p:pic>
      <p:sp>
        <p:nvSpPr>
          <p:cNvPr id="4" name="Slide Number Placeholder 3">
            <a:extLst>
              <a:ext uri="{FF2B5EF4-FFF2-40B4-BE49-F238E27FC236}">
                <a16:creationId xmlns:a16="http://schemas.microsoft.com/office/drawing/2014/main" id="{E8FE9CB5-58DB-7007-D0FE-76E43E67F1D4}"/>
              </a:ext>
            </a:extLst>
          </p:cNvPr>
          <p:cNvSpPr>
            <a:spLocks noGrp="1"/>
          </p:cNvSpPr>
          <p:nvPr>
            <p:ph type="sldNum" sz="quarter" idx="12"/>
          </p:nvPr>
        </p:nvSpPr>
        <p:spPr/>
        <p:txBody>
          <a:bodyPr/>
          <a:lstStyle/>
          <a:p>
            <a:fld id="{96E69268-9C8B-4EBF-A9EE-DC5DC2D48DC3}" type="slidenum">
              <a:rPr lang="en-US" smtClean="0"/>
              <a:pPr/>
              <a:t>13</a:t>
            </a:fld>
            <a:endParaRPr lang="en-US"/>
          </a:p>
        </p:txBody>
      </p:sp>
    </p:spTree>
    <p:extLst>
      <p:ext uri="{BB962C8B-B14F-4D97-AF65-F5344CB8AC3E}">
        <p14:creationId xmlns:p14="http://schemas.microsoft.com/office/powerpoint/2010/main" val="391691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Social Responsibility Program Management</a:t>
            </a:r>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11277600"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solidFill>
                  <a:prstClr val="black">
                    <a:lumMod val="65000"/>
                    <a:lumOff val="35000"/>
                  </a:prstClr>
                </a:solidFill>
                <a:latin typeface="Calibri"/>
              </a:rPr>
              <a:t>S</a:t>
            </a:r>
            <a:r>
              <a:rPr kumimoji="0" lang="en-US"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ocial</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responsibility program examples </a:t>
            </a:r>
            <a:r>
              <a:rPr lang="en-US" sz="1800" dirty="0">
                <a:solidFill>
                  <a:prstClr val="black">
                    <a:lumMod val="65000"/>
                    <a:lumOff val="35000"/>
                  </a:prstClr>
                </a:solidFill>
                <a:latin typeface="Calibri"/>
              </a:rPr>
              <a:t>I </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organized and implemented for the company’s onsite </a:t>
            </a:r>
            <a:r>
              <a:rPr lang="en-US" sz="1800" dirty="0">
                <a:solidFill>
                  <a:prstClr val="black">
                    <a:lumMod val="65000"/>
                    <a:lumOff val="35000"/>
                  </a:prstClr>
                </a:solidFill>
                <a:latin typeface="Calibri"/>
              </a:rPr>
              <a:t>and</a:t>
            </a: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remote employees.</a:t>
            </a:r>
          </a:p>
        </p:txBody>
      </p:sp>
      <p:sp>
        <p:nvSpPr>
          <p:cNvPr id="9" name="Rectangle: Rounded Corners 8">
            <a:extLst>
              <a:ext uri="{FF2B5EF4-FFF2-40B4-BE49-F238E27FC236}">
                <a16:creationId xmlns:a16="http://schemas.microsoft.com/office/drawing/2014/main" id="{1361FC63-B2D8-4BBB-BE61-D0BF50219893}"/>
              </a:ext>
            </a:extLst>
          </p:cNvPr>
          <p:cNvSpPr/>
          <p:nvPr/>
        </p:nvSpPr>
        <p:spPr>
          <a:xfrm>
            <a:off x="609441" y="1491510"/>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66DBACE-6729-4BC5-95A5-21AE1EF150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053" y="3108624"/>
            <a:ext cx="2170159" cy="3139776"/>
          </a:xfrm>
          <a:prstGeom prst="rect">
            <a:avLst/>
          </a:prstGeom>
          <a:ln w="12700">
            <a:solidFill>
              <a:schemeClr val="bg1">
                <a:lumMod val="65000"/>
              </a:schemeClr>
            </a:solidFill>
          </a:ln>
          <a:effectLst>
            <a:outerShdw blurRad="228600" dist="50800" dir="600000" algn="ctr" rotWithShape="0">
              <a:schemeClr val="bg1">
                <a:lumMod val="65000"/>
                <a:alpha val="99000"/>
              </a:schemeClr>
            </a:outerShdw>
          </a:effectLst>
        </p:spPr>
      </p:pic>
      <p:sp>
        <p:nvSpPr>
          <p:cNvPr id="10" name="Rectangle: Rounded Corners 9">
            <a:extLst>
              <a:ext uri="{FF2B5EF4-FFF2-40B4-BE49-F238E27FC236}">
                <a16:creationId xmlns:a16="http://schemas.microsoft.com/office/drawing/2014/main" id="{B6F1F460-1AB3-4E2F-94EA-16661A30422C}"/>
              </a:ext>
            </a:extLst>
          </p:cNvPr>
          <p:cNvSpPr/>
          <p:nvPr/>
        </p:nvSpPr>
        <p:spPr>
          <a:xfrm>
            <a:off x="800053" y="1676400"/>
            <a:ext cx="2170159" cy="1269868"/>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008" rIns="64008"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Operation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Gratitude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Candy, clothes, written cards and fun items collected for U.S. troops stationed overseas</a:t>
            </a:r>
          </a:p>
        </p:txBody>
      </p:sp>
      <p:sp>
        <p:nvSpPr>
          <p:cNvPr id="12" name="Rectangle: Rounded Corners 11">
            <a:extLst>
              <a:ext uri="{FF2B5EF4-FFF2-40B4-BE49-F238E27FC236}">
                <a16:creationId xmlns:a16="http://schemas.microsoft.com/office/drawing/2014/main" id="{B156463B-8BD8-488E-9E30-A8A0D1E73B48}"/>
              </a:ext>
            </a:extLst>
          </p:cNvPr>
          <p:cNvSpPr/>
          <p:nvPr/>
        </p:nvSpPr>
        <p:spPr>
          <a:xfrm>
            <a:off x="6228152" y="1491509"/>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4B323922-5A59-4812-BBE3-22441FCD5EA4}"/>
              </a:ext>
            </a:extLst>
          </p:cNvPr>
          <p:cNvSpPr/>
          <p:nvPr/>
        </p:nvSpPr>
        <p:spPr>
          <a:xfrm>
            <a:off x="6418764" y="1676398"/>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45720" rIns="9144" bIns="45720"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Multi-Charity </a:t>
            </a:r>
            <a:b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Support</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Led efforts for our UHG business, where employees support favorite charities.</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5CF32FD3-FB75-47D7-B1FB-AA34A2AD6A51}"/>
              </a:ext>
            </a:extLst>
          </p:cNvPr>
          <p:cNvSpPr/>
          <p:nvPr/>
        </p:nvSpPr>
        <p:spPr>
          <a:xfrm>
            <a:off x="3410181" y="1487534"/>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679F7BCC-15E3-4F4B-87FB-4CC70AD6ADE3}"/>
              </a:ext>
            </a:extLst>
          </p:cNvPr>
          <p:cNvSpPr/>
          <p:nvPr/>
        </p:nvSpPr>
        <p:spPr>
          <a:xfrm>
            <a:off x="3600793" y="1676399"/>
            <a:ext cx="2170159" cy="1269869"/>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Philabundance Food Drive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Annual event to provide canned food for the homeless and underprivileged</a:t>
            </a:r>
          </a:p>
        </p:txBody>
      </p:sp>
      <p:sp>
        <p:nvSpPr>
          <p:cNvPr id="16" name="Rectangle: Rounded Corners 15">
            <a:extLst>
              <a:ext uri="{FF2B5EF4-FFF2-40B4-BE49-F238E27FC236}">
                <a16:creationId xmlns:a16="http://schemas.microsoft.com/office/drawing/2014/main" id="{714BDF73-CB76-4AA1-91A4-1DF21F3A0AC7}"/>
              </a:ext>
            </a:extLst>
          </p:cNvPr>
          <p:cNvSpPr/>
          <p:nvPr/>
        </p:nvSpPr>
        <p:spPr>
          <a:xfrm>
            <a:off x="9028586" y="1492338"/>
            <a:ext cx="2589371" cy="5015652"/>
          </a:xfrm>
          <a:prstGeom prst="round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B7EE98B2-52E4-4E59-B346-FF147681E4F3}"/>
              </a:ext>
            </a:extLst>
          </p:cNvPr>
          <p:cNvSpPr/>
          <p:nvPr/>
        </p:nvSpPr>
        <p:spPr>
          <a:xfrm>
            <a:off x="9219198" y="1677228"/>
            <a:ext cx="2170159" cy="1268212"/>
          </a:xfrm>
          <a:prstGeom prst="roundRect">
            <a:avLst/>
          </a:prstGeom>
          <a:solidFill>
            <a:schemeClr val="bg1">
              <a:lumMod val="9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20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American Cancer Society</a:t>
            </a: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Calibri"/>
              </a:rPr>
              <a:t>Employees purchased flowers in our offices, benefitting the American Cancer Society.</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0FDE263-FAFD-4DDF-A934-1BEC8520E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068" y="3108624"/>
            <a:ext cx="2152704" cy="3139776"/>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5182BFA0-97DA-4873-86C0-E17CC9E33C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986" y="3111793"/>
            <a:ext cx="2085714" cy="3136607"/>
          </a:xfrm>
          <a:prstGeom prst="rect">
            <a:avLst/>
          </a:prstGeom>
          <a:ln>
            <a:solidFill>
              <a:schemeClr val="bg1">
                <a:lumMod val="65000"/>
              </a:schemeClr>
            </a:solidFill>
          </a:ln>
          <a:effectLst>
            <a:outerShdw blurRad="228600" dist="50800" dir="600000" algn="ctr" rotWithShape="0">
              <a:schemeClr val="bg1">
                <a:lumMod val="65000"/>
              </a:schemeClr>
            </a:outerShdw>
          </a:effectLst>
        </p:spPr>
      </p:pic>
      <p:pic>
        <p:nvPicPr>
          <p:cNvPr id="5" name="Picture 4">
            <a:extLst>
              <a:ext uri="{FF2B5EF4-FFF2-40B4-BE49-F238E27FC236}">
                <a16:creationId xmlns:a16="http://schemas.microsoft.com/office/drawing/2014/main" id="{B98D3AF3-0650-4FFC-8347-B66675C75A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2117" y="3111793"/>
            <a:ext cx="2145228" cy="3136607"/>
          </a:xfrm>
          <a:prstGeom prst="rect">
            <a:avLst/>
          </a:prstGeom>
          <a:ln>
            <a:solidFill>
              <a:schemeClr val="bg1">
                <a:lumMod val="65000"/>
              </a:schemeClr>
            </a:solidFill>
          </a:ln>
          <a:effectLst>
            <a:outerShdw blurRad="228600" dist="50800" dir="600000" algn="ctr" rotWithShape="0">
              <a:schemeClr val="bg1">
                <a:lumMod val="65000"/>
                <a:alpha val="99000"/>
              </a:schemeClr>
            </a:outerShdw>
          </a:effectLst>
        </p:spPr>
      </p:pic>
      <p:sp>
        <p:nvSpPr>
          <p:cNvPr id="7" name="Slide Number Placeholder 6">
            <a:extLst>
              <a:ext uri="{FF2B5EF4-FFF2-40B4-BE49-F238E27FC236}">
                <a16:creationId xmlns:a16="http://schemas.microsoft.com/office/drawing/2014/main" id="{F67DA401-1CA2-0255-1B4F-D6BA90781715}"/>
              </a:ext>
            </a:extLst>
          </p:cNvPr>
          <p:cNvSpPr>
            <a:spLocks noGrp="1"/>
          </p:cNvSpPr>
          <p:nvPr>
            <p:ph type="sldNum" sz="quarter" idx="12"/>
          </p:nvPr>
        </p:nvSpPr>
        <p:spPr/>
        <p:txBody>
          <a:bodyPr/>
          <a:lstStyle/>
          <a:p>
            <a:fld id="{96E69268-9C8B-4EBF-A9EE-DC5DC2D48DC3}" type="slidenum">
              <a:rPr lang="en-US" smtClean="0"/>
              <a:pPr/>
              <a:t>14</a:t>
            </a:fld>
            <a:endParaRPr lang="en-US"/>
          </a:p>
        </p:txBody>
      </p:sp>
    </p:spTree>
    <p:extLst>
      <p:ext uri="{BB962C8B-B14F-4D97-AF65-F5344CB8AC3E}">
        <p14:creationId xmlns:p14="http://schemas.microsoft.com/office/powerpoint/2010/main" val="64428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Change </a:t>
            </a:r>
            <a:r>
              <a:rPr lang="en-US" sz="2800"/>
              <a:t>Management – Cigna </a:t>
            </a:r>
            <a:endParaRPr lang="en-US" sz="2800" dirty="0"/>
          </a:p>
        </p:txBody>
      </p:sp>
      <p:sp>
        <p:nvSpPr>
          <p:cNvPr id="3" name="TextBox 2">
            <a:extLst>
              <a:ext uri="{FF2B5EF4-FFF2-40B4-BE49-F238E27FC236}">
                <a16:creationId xmlns:a16="http://schemas.microsoft.com/office/drawing/2014/main" id="{8FF2F544-89B8-4103-A141-3CE1E9D2EBAE}"/>
              </a:ext>
            </a:extLst>
          </p:cNvPr>
          <p:cNvSpPr txBox="1"/>
          <p:nvPr/>
        </p:nvSpPr>
        <p:spPr>
          <a:xfrm>
            <a:off x="531812" y="914400"/>
            <a:ext cx="9448800" cy="877163"/>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effectLst/>
                <a:uLnTx/>
                <a:uFillTx/>
                <a:latin typeface="Calibri"/>
                <a:ea typeface="+mn-ea"/>
                <a:cs typeface="+mn-cs"/>
              </a:rPr>
              <a:t>Working with internal teams, I created and implemented plans to help employees understand the reasons for transition or transformation within the organization and adopt these changes into their daily work. This includes resistance to new technologies, role</a:t>
            </a:r>
            <a:r>
              <a:rPr lang="en-US" sz="1700" dirty="0">
                <a:latin typeface="Calibri"/>
              </a:rPr>
              <a:t>/</a:t>
            </a:r>
            <a:r>
              <a:rPr kumimoji="0" lang="en-US" sz="1700" b="0" i="0" u="none" strike="noStrike" kern="1200" cap="none" spc="0" normalizeH="0" baseline="0" noProof="0" dirty="0">
                <a:ln>
                  <a:noFill/>
                </a:ln>
                <a:effectLst/>
                <a:uLnTx/>
                <a:uFillTx/>
                <a:latin typeface="Calibri"/>
                <a:ea typeface="+mn-ea"/>
                <a:cs typeface="+mn-cs"/>
              </a:rPr>
              <a:t>process changes and organizational restructuring.*</a:t>
            </a:r>
          </a:p>
        </p:txBody>
      </p:sp>
      <p:sp>
        <p:nvSpPr>
          <p:cNvPr id="16" name="Arrow: Chevron 15">
            <a:extLst>
              <a:ext uri="{FF2B5EF4-FFF2-40B4-BE49-F238E27FC236}">
                <a16:creationId xmlns:a16="http://schemas.microsoft.com/office/drawing/2014/main" id="{6E5619CE-D35B-46F2-29DE-1E91D13F3DA0}"/>
              </a:ext>
            </a:extLst>
          </p:cNvPr>
          <p:cNvSpPr/>
          <p:nvPr/>
        </p:nvSpPr>
        <p:spPr>
          <a:xfrm>
            <a:off x="637035" y="1903379"/>
            <a:ext cx="3095177" cy="480158"/>
          </a:xfrm>
          <a:prstGeom prst="chevron">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Prepare for Change</a:t>
            </a:r>
          </a:p>
        </p:txBody>
      </p:sp>
      <p:sp>
        <p:nvSpPr>
          <p:cNvPr id="18" name="Arrow: Chevron 17">
            <a:extLst>
              <a:ext uri="{FF2B5EF4-FFF2-40B4-BE49-F238E27FC236}">
                <a16:creationId xmlns:a16="http://schemas.microsoft.com/office/drawing/2014/main" id="{77DBC7E2-A874-25B3-1B53-0EAF23E821DC}"/>
              </a:ext>
            </a:extLst>
          </p:cNvPr>
          <p:cNvSpPr/>
          <p:nvPr/>
        </p:nvSpPr>
        <p:spPr>
          <a:xfrm>
            <a:off x="3579812" y="1894389"/>
            <a:ext cx="3122771" cy="480158"/>
          </a:xfrm>
          <a:prstGeom prst="chevron">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Manage Change</a:t>
            </a:r>
          </a:p>
        </p:txBody>
      </p:sp>
      <p:sp>
        <p:nvSpPr>
          <p:cNvPr id="19" name="Arrow: Chevron 18">
            <a:extLst>
              <a:ext uri="{FF2B5EF4-FFF2-40B4-BE49-F238E27FC236}">
                <a16:creationId xmlns:a16="http://schemas.microsoft.com/office/drawing/2014/main" id="{4619DF87-C779-A206-BEAC-4FA0AB0264C4}"/>
              </a:ext>
            </a:extLst>
          </p:cNvPr>
          <p:cNvSpPr/>
          <p:nvPr/>
        </p:nvSpPr>
        <p:spPr>
          <a:xfrm>
            <a:off x="6551612" y="1889919"/>
            <a:ext cx="3122771" cy="480158"/>
          </a:xfrm>
          <a:prstGeom prst="chevron">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Sustain Change</a:t>
            </a:r>
          </a:p>
        </p:txBody>
      </p:sp>
      <p:sp>
        <p:nvSpPr>
          <p:cNvPr id="20" name="Rectangle: Rounded Corners 19">
            <a:extLst>
              <a:ext uri="{FF2B5EF4-FFF2-40B4-BE49-F238E27FC236}">
                <a16:creationId xmlns:a16="http://schemas.microsoft.com/office/drawing/2014/main" id="{4066F979-53CC-C65B-B4C8-058627B5BC63}"/>
              </a:ext>
            </a:extLst>
          </p:cNvPr>
          <p:cNvSpPr/>
          <p:nvPr/>
        </p:nvSpPr>
        <p:spPr>
          <a:xfrm>
            <a:off x="637035" y="2514600"/>
            <a:ext cx="2942777" cy="1752600"/>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457200" rIns="45720" bIns="182880" rtlCol="0" anchor="ctr"/>
          <a:lstStyle/>
          <a:p>
            <a:pPr marL="285750" indent="-285750">
              <a:buFont typeface="Wingdings" panose="05000000000000000000" pitchFamily="2" charset="2"/>
              <a:buChar char="Ø"/>
            </a:pPr>
            <a:r>
              <a:rPr lang="en-US" sz="1800" dirty="0"/>
              <a:t>Complete readiness assessments</a:t>
            </a:r>
          </a:p>
          <a:p>
            <a:pPr marL="285750" indent="-285750">
              <a:buFont typeface="Wingdings" panose="05000000000000000000" pitchFamily="2" charset="2"/>
              <a:buChar char="Ø"/>
            </a:pPr>
            <a:r>
              <a:rPr lang="en-US" sz="1800" dirty="0"/>
              <a:t>Perform risk analysis</a:t>
            </a:r>
          </a:p>
          <a:p>
            <a:pPr marL="285750" indent="-285750">
              <a:buFont typeface="Wingdings" panose="05000000000000000000" pitchFamily="2" charset="2"/>
              <a:buChar char="Ø"/>
            </a:pPr>
            <a:r>
              <a:rPr lang="en-US" sz="1800" dirty="0"/>
              <a:t>Anticipate resistance area(s)</a:t>
            </a:r>
          </a:p>
          <a:p>
            <a:pPr marL="285750" indent="-285750">
              <a:buFont typeface="Wingdings" panose="05000000000000000000" pitchFamily="2" charset="2"/>
              <a:buChar char="Ø"/>
            </a:pPr>
            <a:r>
              <a:rPr lang="en-US" sz="1800" dirty="0"/>
              <a:t>Identify stakeholders</a:t>
            </a:r>
          </a:p>
          <a:p>
            <a:endParaRPr lang="en-US" sz="1800" dirty="0"/>
          </a:p>
        </p:txBody>
      </p:sp>
      <p:sp>
        <p:nvSpPr>
          <p:cNvPr id="21" name="Rectangle 20">
            <a:extLst>
              <a:ext uri="{FF2B5EF4-FFF2-40B4-BE49-F238E27FC236}">
                <a16:creationId xmlns:a16="http://schemas.microsoft.com/office/drawing/2014/main" id="{4ECC9A94-8141-9C4D-C096-1DAC40676550}"/>
              </a:ext>
            </a:extLst>
          </p:cNvPr>
          <p:cNvSpPr/>
          <p:nvPr/>
        </p:nvSpPr>
        <p:spPr>
          <a:xfrm>
            <a:off x="609441" y="4800600"/>
            <a:ext cx="2970371" cy="3048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3" name="Rectangle 22">
            <a:extLst>
              <a:ext uri="{FF2B5EF4-FFF2-40B4-BE49-F238E27FC236}">
                <a16:creationId xmlns:a16="http://schemas.microsoft.com/office/drawing/2014/main" id="{8006DAB2-C7C3-3A2A-44F4-7C4CCB903ADE}"/>
              </a:ext>
            </a:extLst>
          </p:cNvPr>
          <p:cNvSpPr/>
          <p:nvPr/>
        </p:nvSpPr>
        <p:spPr>
          <a:xfrm>
            <a:off x="609441"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Change &amp; Risk Assessments</a:t>
            </a:r>
          </a:p>
          <a:p>
            <a:pPr marL="182880" indent="-182880">
              <a:buFont typeface="Wingdings" panose="05000000000000000000" pitchFamily="2" charset="2"/>
              <a:buChar char="§"/>
            </a:pPr>
            <a:r>
              <a:rPr lang="en-US" sz="1600" dirty="0">
                <a:solidFill>
                  <a:schemeClr val="tx1"/>
                </a:solidFill>
              </a:rPr>
              <a:t>Stakeholder Interviews</a:t>
            </a:r>
          </a:p>
          <a:p>
            <a:pPr marL="182880" indent="-182880">
              <a:buFont typeface="Wingdings" panose="05000000000000000000" pitchFamily="2" charset="2"/>
              <a:buChar char="§"/>
            </a:pPr>
            <a:r>
              <a:rPr lang="en-US" sz="1600" dirty="0">
                <a:solidFill>
                  <a:schemeClr val="tx1"/>
                </a:solidFill>
              </a:rPr>
              <a:t>Audience Impact Assessment</a:t>
            </a:r>
          </a:p>
          <a:p>
            <a:pPr marL="182880" indent="-182880">
              <a:buFont typeface="Wingdings" panose="05000000000000000000" pitchFamily="2" charset="2"/>
              <a:buChar char="§"/>
            </a:pPr>
            <a:r>
              <a:rPr lang="en-US" sz="1600" dirty="0">
                <a:solidFill>
                  <a:schemeClr val="tx1"/>
                </a:solidFill>
              </a:rPr>
              <a:t>Sponsor Engagement Assessment</a:t>
            </a:r>
          </a:p>
        </p:txBody>
      </p:sp>
      <p:sp>
        <p:nvSpPr>
          <p:cNvPr id="24" name="Rectangle: Rounded Corners 23">
            <a:extLst>
              <a:ext uri="{FF2B5EF4-FFF2-40B4-BE49-F238E27FC236}">
                <a16:creationId xmlns:a16="http://schemas.microsoft.com/office/drawing/2014/main" id="{3D8C79D6-7CCC-BB9D-0D95-1D3D9317F0F4}"/>
              </a:ext>
            </a:extLst>
          </p:cNvPr>
          <p:cNvSpPr/>
          <p:nvPr/>
        </p:nvSpPr>
        <p:spPr>
          <a:xfrm>
            <a:off x="3669809" y="2514600"/>
            <a:ext cx="2942776" cy="1752600"/>
          </a:xfrm>
          <a:prstGeom prst="round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marL="285750" indent="-285750">
              <a:buFont typeface="Wingdings" panose="05000000000000000000" pitchFamily="2" charset="2"/>
              <a:buChar char="Ø"/>
            </a:pPr>
            <a:r>
              <a:rPr lang="en-US" sz="1800" dirty="0"/>
              <a:t>Create/execute plans for:</a:t>
            </a:r>
          </a:p>
          <a:p>
            <a:pPr marL="548640" lvl="1" indent="-182880">
              <a:buFont typeface="Wingdings" panose="05000000000000000000" pitchFamily="2" charset="2"/>
              <a:buChar char="§"/>
            </a:pPr>
            <a:r>
              <a:rPr lang="en-US" sz="1800" dirty="0"/>
              <a:t>Communications</a:t>
            </a:r>
          </a:p>
          <a:p>
            <a:pPr marL="548640" lvl="1" indent="-182880">
              <a:buFont typeface="Wingdings" panose="05000000000000000000" pitchFamily="2" charset="2"/>
              <a:buChar char="§"/>
            </a:pPr>
            <a:r>
              <a:rPr lang="en-US" sz="1800" dirty="0"/>
              <a:t>Sponsorship</a:t>
            </a:r>
          </a:p>
          <a:p>
            <a:pPr marL="548640" lvl="1" indent="-182880">
              <a:buFont typeface="Wingdings" panose="05000000000000000000" pitchFamily="2" charset="2"/>
              <a:buChar char="§"/>
            </a:pPr>
            <a:r>
              <a:rPr lang="en-US" sz="1800" dirty="0"/>
              <a:t>Coaching</a:t>
            </a:r>
          </a:p>
          <a:p>
            <a:pPr marL="548640" lvl="1" indent="-182880">
              <a:buFont typeface="Wingdings" panose="05000000000000000000" pitchFamily="2" charset="2"/>
              <a:buChar char="§"/>
            </a:pPr>
            <a:r>
              <a:rPr lang="en-US" sz="1800" dirty="0"/>
              <a:t>Training</a:t>
            </a:r>
          </a:p>
          <a:p>
            <a:pPr marL="548640" lvl="1" indent="-182880">
              <a:buFont typeface="Wingdings" panose="05000000000000000000" pitchFamily="2" charset="2"/>
              <a:buChar char="§"/>
            </a:pPr>
            <a:r>
              <a:rPr lang="en-US" sz="1800" dirty="0"/>
              <a:t>Resistance</a:t>
            </a:r>
          </a:p>
        </p:txBody>
      </p:sp>
      <p:sp>
        <p:nvSpPr>
          <p:cNvPr id="25" name="Rectangle: Rounded Corners 24">
            <a:extLst>
              <a:ext uri="{FF2B5EF4-FFF2-40B4-BE49-F238E27FC236}">
                <a16:creationId xmlns:a16="http://schemas.microsoft.com/office/drawing/2014/main" id="{C0699588-F23A-A524-3490-34D488FE506A}"/>
              </a:ext>
            </a:extLst>
          </p:cNvPr>
          <p:cNvSpPr/>
          <p:nvPr/>
        </p:nvSpPr>
        <p:spPr>
          <a:xfrm>
            <a:off x="6700994" y="2519069"/>
            <a:ext cx="2942776" cy="1752600"/>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74320" rIns="45720" bIns="274320" rtlCol="0" anchor="ctr"/>
          <a:lstStyle/>
          <a:p>
            <a:pPr marL="285750" indent="-285750">
              <a:buFont typeface="Wingdings" panose="05000000000000000000" pitchFamily="2" charset="2"/>
              <a:buChar char="Ø"/>
            </a:pPr>
            <a:r>
              <a:rPr lang="en-US" sz="1800" dirty="0"/>
              <a:t>Review feedback from  employees and managers</a:t>
            </a:r>
          </a:p>
          <a:p>
            <a:pPr marL="285750" indent="-285750">
              <a:buFont typeface="Wingdings" panose="05000000000000000000" pitchFamily="2" charset="2"/>
              <a:buChar char="Ø"/>
            </a:pPr>
            <a:r>
              <a:rPr lang="en-US" sz="1800" dirty="0"/>
              <a:t>Celebrate success</a:t>
            </a:r>
          </a:p>
          <a:p>
            <a:pPr marL="285750" indent="-285750">
              <a:buFont typeface="Wingdings" panose="05000000000000000000" pitchFamily="2" charset="2"/>
              <a:buChar char="Ø"/>
            </a:pPr>
            <a:r>
              <a:rPr lang="en-US" sz="1800" dirty="0"/>
              <a:t>Ensure adoption for post-project continuity</a:t>
            </a:r>
          </a:p>
          <a:p>
            <a:endParaRPr lang="en-US" sz="1800" dirty="0"/>
          </a:p>
        </p:txBody>
      </p:sp>
      <p:sp>
        <p:nvSpPr>
          <p:cNvPr id="26" name="Rectangle 25">
            <a:extLst>
              <a:ext uri="{FF2B5EF4-FFF2-40B4-BE49-F238E27FC236}">
                <a16:creationId xmlns:a16="http://schemas.microsoft.com/office/drawing/2014/main" id="{5AF3AF53-89A4-4508-94FF-F13A34A0B127}"/>
              </a:ext>
            </a:extLst>
          </p:cNvPr>
          <p:cNvSpPr/>
          <p:nvPr/>
        </p:nvSpPr>
        <p:spPr>
          <a:xfrm>
            <a:off x="3656012" y="4800600"/>
            <a:ext cx="2970371" cy="304800"/>
          </a:xfrm>
          <a:prstGeom prst="rect">
            <a:avLst/>
          </a:prstGeom>
          <a:solidFill>
            <a:srgbClr val="0593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7" name="Rectangle 26">
            <a:extLst>
              <a:ext uri="{FF2B5EF4-FFF2-40B4-BE49-F238E27FC236}">
                <a16:creationId xmlns:a16="http://schemas.microsoft.com/office/drawing/2014/main" id="{F8F0E068-4B4B-BAF6-BA11-5F3AEC04D965}"/>
              </a:ext>
            </a:extLst>
          </p:cNvPr>
          <p:cNvSpPr/>
          <p:nvPr/>
        </p:nvSpPr>
        <p:spPr>
          <a:xfrm>
            <a:off x="3656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indent="-182880">
              <a:buFont typeface="Wingdings" panose="05000000000000000000" pitchFamily="2" charset="2"/>
              <a:buChar char="§"/>
            </a:pPr>
            <a:r>
              <a:rPr lang="en-US" sz="1600" dirty="0">
                <a:solidFill>
                  <a:schemeClr val="tx1"/>
                </a:solidFill>
              </a:rPr>
              <a:t>Communication Strategy</a:t>
            </a:r>
          </a:p>
          <a:p>
            <a:pPr marL="182880" indent="-182880">
              <a:buFont typeface="Wingdings" panose="05000000000000000000" pitchFamily="2" charset="2"/>
              <a:buChar char="§"/>
            </a:pPr>
            <a:r>
              <a:rPr lang="en-US" sz="1600" dirty="0">
                <a:solidFill>
                  <a:schemeClr val="tx1"/>
                </a:solidFill>
              </a:rPr>
              <a:t>Stakeholder Analysis</a:t>
            </a:r>
          </a:p>
          <a:p>
            <a:pPr marL="182880" indent="-182880">
              <a:buFont typeface="Wingdings" panose="05000000000000000000" pitchFamily="2" charset="2"/>
              <a:buChar char="§"/>
            </a:pPr>
            <a:r>
              <a:rPr lang="en-US" sz="1600" dirty="0">
                <a:solidFill>
                  <a:schemeClr val="tx1"/>
                </a:solidFill>
              </a:rPr>
              <a:t>Create individual plans to integrate into project plan</a:t>
            </a:r>
          </a:p>
          <a:p>
            <a:pPr marL="182880" indent="-182880">
              <a:buFont typeface="Wingdings" panose="05000000000000000000" pitchFamily="2" charset="2"/>
              <a:buChar char="§"/>
            </a:pPr>
            <a:r>
              <a:rPr lang="en-US" sz="1600" dirty="0">
                <a:solidFill>
                  <a:schemeClr val="tx1"/>
                </a:solidFill>
              </a:rPr>
              <a:t>Change Management Network</a:t>
            </a:r>
          </a:p>
        </p:txBody>
      </p:sp>
      <p:sp>
        <p:nvSpPr>
          <p:cNvPr id="28" name="Rectangle 27">
            <a:extLst>
              <a:ext uri="{FF2B5EF4-FFF2-40B4-BE49-F238E27FC236}">
                <a16:creationId xmlns:a16="http://schemas.microsoft.com/office/drawing/2014/main" id="{8BCE9B31-3D56-DE15-A5A8-3D658E489480}"/>
              </a:ext>
            </a:extLst>
          </p:cNvPr>
          <p:cNvSpPr/>
          <p:nvPr/>
        </p:nvSpPr>
        <p:spPr>
          <a:xfrm>
            <a:off x="6704012" y="4800600"/>
            <a:ext cx="2970371" cy="3048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Tactics / Activities</a:t>
            </a:r>
          </a:p>
        </p:txBody>
      </p:sp>
      <p:sp>
        <p:nvSpPr>
          <p:cNvPr id="29" name="Rectangle 28">
            <a:extLst>
              <a:ext uri="{FF2B5EF4-FFF2-40B4-BE49-F238E27FC236}">
                <a16:creationId xmlns:a16="http://schemas.microsoft.com/office/drawing/2014/main" id="{1AC378AA-E10F-C69E-149E-E08C2E74F69B}"/>
              </a:ext>
            </a:extLst>
          </p:cNvPr>
          <p:cNvSpPr/>
          <p:nvPr/>
        </p:nvSpPr>
        <p:spPr>
          <a:xfrm>
            <a:off x="6704012" y="5105400"/>
            <a:ext cx="2970371" cy="1371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marL="285750" indent="-285750">
              <a:buFont typeface="Wingdings" panose="05000000000000000000" pitchFamily="2" charset="2"/>
              <a:buChar char="§"/>
            </a:pPr>
            <a:r>
              <a:rPr lang="en-US" sz="1600" dirty="0">
                <a:solidFill>
                  <a:schemeClr val="tx1"/>
                </a:solidFill>
              </a:rPr>
              <a:t>Collect feedback (ongoing)</a:t>
            </a:r>
          </a:p>
          <a:p>
            <a:pPr marL="285750" indent="-285750">
              <a:buFont typeface="Wingdings" panose="05000000000000000000" pitchFamily="2" charset="2"/>
              <a:buChar char="§"/>
            </a:pPr>
            <a:r>
              <a:rPr lang="en-US" sz="1600" dirty="0">
                <a:solidFill>
                  <a:schemeClr val="tx1"/>
                </a:solidFill>
              </a:rPr>
              <a:t>Celebrate success (ongoing)</a:t>
            </a:r>
          </a:p>
          <a:p>
            <a:pPr marL="285750" indent="-285750">
              <a:buFont typeface="Wingdings" panose="05000000000000000000" pitchFamily="2" charset="2"/>
              <a:buChar char="§"/>
            </a:pPr>
            <a:r>
              <a:rPr lang="en-US" sz="1600" dirty="0">
                <a:solidFill>
                  <a:schemeClr val="tx1"/>
                </a:solidFill>
              </a:rPr>
              <a:t>Review to ensure adoption </a:t>
            </a:r>
          </a:p>
          <a:p>
            <a:pPr marL="285750" indent="-285750">
              <a:buFont typeface="Wingdings" panose="05000000000000000000" pitchFamily="2" charset="2"/>
              <a:buChar char="§"/>
            </a:pPr>
            <a:r>
              <a:rPr lang="en-US" sz="1600" dirty="0">
                <a:solidFill>
                  <a:schemeClr val="tx1"/>
                </a:solidFill>
              </a:rPr>
              <a:t>Change Management Network (ongoing post-project)</a:t>
            </a:r>
          </a:p>
        </p:txBody>
      </p:sp>
      <p:sp>
        <p:nvSpPr>
          <p:cNvPr id="30" name="Arrow: Down 29">
            <a:extLst>
              <a:ext uri="{FF2B5EF4-FFF2-40B4-BE49-F238E27FC236}">
                <a16:creationId xmlns:a16="http://schemas.microsoft.com/office/drawing/2014/main" id="{D581E180-5DA2-4A96-E791-3B7A015A7249}"/>
              </a:ext>
            </a:extLst>
          </p:cNvPr>
          <p:cNvSpPr/>
          <p:nvPr/>
        </p:nvSpPr>
        <p:spPr>
          <a:xfrm>
            <a:off x="1575023"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66395C54-8258-F0F8-69BD-6A4F27AD24E6}"/>
              </a:ext>
            </a:extLst>
          </p:cNvPr>
          <p:cNvSpPr/>
          <p:nvPr/>
        </p:nvSpPr>
        <p:spPr>
          <a:xfrm>
            <a:off x="4646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E27BF575-ACDE-ED20-B122-2D0CB7FF6786}"/>
              </a:ext>
            </a:extLst>
          </p:cNvPr>
          <p:cNvSpPr/>
          <p:nvPr/>
        </p:nvSpPr>
        <p:spPr>
          <a:xfrm>
            <a:off x="7694612" y="4343400"/>
            <a:ext cx="1066800" cy="3810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29617F2-D93A-553B-62A3-EEFEBB9F3521}"/>
              </a:ext>
            </a:extLst>
          </p:cNvPr>
          <p:cNvSpPr/>
          <p:nvPr/>
        </p:nvSpPr>
        <p:spPr>
          <a:xfrm>
            <a:off x="9980612" y="533400"/>
            <a:ext cx="1828800" cy="6096000"/>
          </a:xfrm>
          <a:prstGeom prst="rect">
            <a:avLst/>
          </a:prstGeom>
          <a:solidFill>
            <a:schemeClr val="accent4">
              <a:lumMod val="20000"/>
              <a:lumOff val="80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p:txBody>
      </p:sp>
      <p:sp>
        <p:nvSpPr>
          <p:cNvPr id="34" name="TextBox 33">
            <a:extLst>
              <a:ext uri="{FF2B5EF4-FFF2-40B4-BE49-F238E27FC236}">
                <a16:creationId xmlns:a16="http://schemas.microsoft.com/office/drawing/2014/main" id="{96E6E2AC-4E6C-5375-286E-DF2D77D21802}"/>
              </a:ext>
            </a:extLst>
          </p:cNvPr>
          <p:cNvSpPr txBox="1"/>
          <p:nvPr/>
        </p:nvSpPr>
        <p:spPr>
          <a:xfrm>
            <a:off x="9980612" y="412313"/>
            <a:ext cx="1828800" cy="6463308"/>
          </a:xfrm>
          <a:prstGeom prst="rect">
            <a:avLst/>
          </a:prstGeom>
          <a:noFill/>
        </p:spPr>
        <p:txBody>
          <a:bodyPr wrap="square" lIns="45720" rIns="45720" rtlCol="0">
            <a:spAutoFit/>
          </a:bodyPr>
          <a:lstStyle/>
          <a:p>
            <a:pPr algn="ctr">
              <a:spcBef>
                <a:spcPts val="300"/>
              </a:spcBef>
            </a:pPr>
            <a:br>
              <a:rPr lang="en-US" sz="1050" b="1" dirty="0">
                <a:solidFill>
                  <a:schemeClr val="tx1"/>
                </a:solidFill>
              </a:rPr>
            </a:br>
            <a:r>
              <a:rPr lang="en-US" sz="1600" b="1" dirty="0">
                <a:solidFill>
                  <a:schemeClr val="tx1"/>
                </a:solidFill>
              </a:rPr>
              <a:t>Certified in </a:t>
            </a:r>
            <a:br>
              <a:rPr lang="en-US" sz="1600" b="1" dirty="0">
                <a:solidFill>
                  <a:schemeClr val="tx1"/>
                </a:solidFill>
              </a:rPr>
            </a:br>
            <a:r>
              <a:rPr lang="en-US" sz="1600" b="1" dirty="0">
                <a:solidFill>
                  <a:schemeClr val="tx1"/>
                </a:solidFill>
              </a:rPr>
              <a:t>the use of:</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600" dirty="0">
              <a:solidFill>
                <a:schemeClr val="tx1"/>
              </a:solidFill>
            </a:endParaRPr>
          </a:p>
          <a:p>
            <a:pPr algn="ctr"/>
            <a:r>
              <a:rPr lang="en-US" sz="1600" b="1" dirty="0">
                <a:solidFill>
                  <a:schemeClr val="accent4">
                    <a:lumMod val="50000"/>
                  </a:schemeClr>
                </a:solidFill>
              </a:rPr>
              <a:t>Prosci Change Management</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Agile methodology</a:t>
            </a:r>
          </a:p>
          <a:p>
            <a:pPr algn="ctr"/>
            <a:endParaRPr lang="en-US" sz="800" dirty="0">
              <a:solidFill>
                <a:schemeClr val="tx1"/>
              </a:solidFill>
            </a:endParaRPr>
          </a:p>
          <a:p>
            <a:pPr algn="ctr"/>
            <a:endParaRPr lang="en-US" sz="1400" dirty="0">
              <a:solidFill>
                <a:schemeClr val="tx1"/>
              </a:solidFill>
            </a:endParaRPr>
          </a:p>
          <a:p>
            <a:pPr algn="ctr"/>
            <a:endParaRPr lang="en-US" sz="1400" dirty="0"/>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600" b="1" dirty="0">
                <a:solidFill>
                  <a:schemeClr val="accent4">
                    <a:lumMod val="50000"/>
                  </a:schemeClr>
                </a:solidFill>
              </a:rPr>
              <a:t>ADKAR model</a:t>
            </a:r>
          </a:p>
        </p:txBody>
      </p:sp>
      <p:pic>
        <p:nvPicPr>
          <p:cNvPr id="36" name="Picture 35" descr="A colorful circle with white text&#10;&#10;Description automatically generated">
            <a:extLst>
              <a:ext uri="{FF2B5EF4-FFF2-40B4-BE49-F238E27FC236}">
                <a16:creationId xmlns:a16="http://schemas.microsoft.com/office/drawing/2014/main" id="{C26298B3-5B4A-7C82-EE33-56E237D5FD45}"/>
              </a:ext>
            </a:extLst>
          </p:cNvPr>
          <p:cNvPicPr>
            <a:picLocks noChangeAspect="1"/>
          </p:cNvPicPr>
          <p:nvPr/>
        </p:nvPicPr>
        <p:blipFill>
          <a:blip r:embed="rId2" cstate="email">
            <a:extLst>
              <a:ext uri="{28A0092B-C50C-407E-A947-70E740481C1C}">
                <a14:useLocalDpi xmlns:a14="http://schemas.microsoft.com/office/drawing/2010/main"/>
              </a:ext>
            </a:extLst>
          </a:blip>
          <a:srcRect l="16284" t="2222" r="15744"/>
          <a:stretch/>
        </p:blipFill>
        <p:spPr>
          <a:xfrm>
            <a:off x="10207155" y="4855350"/>
            <a:ext cx="1398620" cy="1378401"/>
          </a:xfrm>
          <a:prstGeom prst="rect">
            <a:avLst/>
          </a:prstGeom>
        </p:spPr>
      </p:pic>
      <p:pic>
        <p:nvPicPr>
          <p:cNvPr id="38" name="Picture 37" descr="A logo with text on it&#10;&#10;Description automatically generated">
            <a:extLst>
              <a:ext uri="{FF2B5EF4-FFF2-40B4-BE49-F238E27FC236}">
                <a16:creationId xmlns:a16="http://schemas.microsoft.com/office/drawing/2014/main" id="{0CC1929C-8CC3-8DB6-ED2B-BE9ADCB44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7155" y="3178951"/>
            <a:ext cx="1398620" cy="1234369"/>
          </a:xfrm>
          <a:prstGeom prst="rect">
            <a:avLst/>
          </a:prstGeom>
        </p:spPr>
      </p:pic>
      <p:pic>
        <p:nvPicPr>
          <p:cNvPr id="40" name="Picture 39" descr="A blue and white circle with text&#10;&#10;Description automatically generated">
            <a:extLst>
              <a:ext uri="{FF2B5EF4-FFF2-40B4-BE49-F238E27FC236}">
                <a16:creationId xmlns:a16="http://schemas.microsoft.com/office/drawing/2014/main" id="{E8C50002-1702-57A2-3909-41C85C9A82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7155" y="1156050"/>
            <a:ext cx="1427386" cy="1270670"/>
          </a:xfrm>
          <a:prstGeom prst="rect">
            <a:avLst/>
          </a:prstGeom>
        </p:spPr>
      </p:pic>
      <p:sp>
        <p:nvSpPr>
          <p:cNvPr id="41" name="TextBox 40">
            <a:extLst>
              <a:ext uri="{FF2B5EF4-FFF2-40B4-BE49-F238E27FC236}">
                <a16:creationId xmlns:a16="http://schemas.microsoft.com/office/drawing/2014/main" id="{D92F73A8-B4BB-12A9-504D-66AD829039FE}"/>
              </a:ext>
            </a:extLst>
          </p:cNvPr>
          <p:cNvSpPr txBox="1"/>
          <p:nvPr/>
        </p:nvSpPr>
        <p:spPr>
          <a:xfrm>
            <a:off x="637035" y="6477000"/>
            <a:ext cx="9168706" cy="276999"/>
          </a:xfrm>
          <a:prstGeom prst="rect">
            <a:avLst/>
          </a:prstGeom>
          <a:noFill/>
        </p:spPr>
        <p:txBody>
          <a:bodyPr wrap="square" rtlCol="0">
            <a:spAutoFit/>
          </a:bodyPr>
          <a:lstStyle/>
          <a:p>
            <a:r>
              <a:rPr lang="en-US" sz="1200" i="1" dirty="0"/>
              <a:t>*This is a sample project only. Each project was customized, based on customer’s needs and assessments throughout the project’s lifespan. </a:t>
            </a:r>
          </a:p>
        </p:txBody>
      </p:sp>
    </p:spTree>
    <p:extLst>
      <p:ext uri="{BB962C8B-B14F-4D97-AF65-F5344CB8AC3E}">
        <p14:creationId xmlns:p14="http://schemas.microsoft.com/office/powerpoint/2010/main" val="80880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External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228600"/>
            <a:ext cx="3351213" cy="6419706"/>
          </a:xfrm>
          <a:prstGeom prst="rect">
            <a:avLst/>
          </a:prstGeom>
          <a:noFill/>
        </p:spPr>
        <p:txBody>
          <a:bodyPr wrap="square" rtlCol="0">
            <a:spAutoFit/>
          </a:bodyPr>
          <a:lstStyle/>
          <a:p>
            <a:pPr>
              <a:spcAft>
                <a:spcPts val="900"/>
              </a:spcAft>
            </a:pPr>
            <a:r>
              <a:rPr lang="en-US" sz="2700" dirty="0">
                <a:solidFill>
                  <a:schemeClr val="tx2">
                    <a:lumMod val="50000"/>
                  </a:schemeClr>
                </a:solidFill>
              </a:rPr>
              <a:t>22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Corporate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Communications &amp;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Media Relations, Pitching &amp; Placement</a:t>
            </a:r>
          </a:p>
          <a:p>
            <a:pPr marL="342900" indent="-342900">
              <a:spcAft>
                <a:spcPts val="700"/>
              </a:spcAft>
              <a:buFont typeface="Wingdings" panose="05000000000000000000" pitchFamily="2" charset="2"/>
              <a:buChar char="Ø"/>
            </a:pPr>
            <a:r>
              <a:rPr lang="en-US" sz="2200" dirty="0">
                <a:solidFill>
                  <a:schemeClr val="tx2">
                    <a:lumMod val="75000"/>
                  </a:schemeClr>
                </a:solidFill>
              </a:rPr>
              <a:t>Branding / Rebranding</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a:t>
            </a:r>
          </a:p>
          <a:p>
            <a:pPr marL="342900" indent="-342900">
              <a:spcAft>
                <a:spcPts val="700"/>
              </a:spcAft>
              <a:buFont typeface="Wingdings" panose="05000000000000000000" pitchFamily="2" charset="2"/>
              <a:buChar char="Ø"/>
            </a:pPr>
            <a:r>
              <a:rPr lang="en-US" sz="2200" dirty="0">
                <a:solidFill>
                  <a:schemeClr val="tx2">
                    <a:lumMod val="75000"/>
                  </a:schemeClr>
                </a:solidFill>
              </a:rPr>
              <a:t>Partner / Vendor Appreciation</a:t>
            </a:r>
          </a:p>
          <a:p>
            <a:pPr marL="342900" indent="-342900">
              <a:spcAft>
                <a:spcPts val="700"/>
              </a:spcAft>
              <a:buFont typeface="Wingdings" panose="05000000000000000000" pitchFamily="2" charset="2"/>
              <a:buChar char="Ø"/>
            </a:pPr>
            <a:r>
              <a:rPr lang="en-US" sz="2200" dirty="0">
                <a:solidFill>
                  <a:schemeClr val="tx2">
                    <a:lumMod val="75000"/>
                  </a:schemeClr>
                </a:solidFill>
              </a:rPr>
              <a:t>Press Releases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&amp; Social Media Content &amp; Strategy</a:t>
            </a:r>
          </a:p>
          <a:p>
            <a:pPr marL="342900" indent="-342900">
              <a:spcAft>
                <a:spcPts val="700"/>
              </a:spcAft>
              <a:buFont typeface="Wingdings" panose="05000000000000000000" pitchFamily="2" charset="2"/>
              <a:buChar char="Ø"/>
            </a:pPr>
            <a:r>
              <a:rPr lang="en-US" sz="2200" dirty="0">
                <a:solidFill>
                  <a:schemeClr val="tx2">
                    <a:lumMod val="75000"/>
                  </a:schemeClr>
                </a:solidFill>
              </a:rPr>
              <a:t>Product &amp; Services Highlight Sheets</a:t>
            </a:r>
          </a:p>
        </p:txBody>
      </p:sp>
    </p:spTree>
    <p:extLst>
      <p:ext uri="{BB962C8B-B14F-4D97-AF65-F5344CB8AC3E}">
        <p14:creationId xmlns:p14="http://schemas.microsoft.com/office/powerpoint/2010/main" val="333279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8013" y="381000"/>
            <a:ext cx="10971372" cy="457200"/>
          </a:xfrm>
        </p:spPr>
        <p:txBody>
          <a:bodyPr/>
          <a:lstStyle/>
          <a:p>
            <a:r>
              <a:rPr lang="en-US" sz="2800" dirty="0"/>
              <a:t>Media Experience</a:t>
            </a:r>
            <a:endParaRPr lang="en-US" sz="2000" dirty="0"/>
          </a:p>
        </p:txBody>
      </p:sp>
      <p:sp>
        <p:nvSpPr>
          <p:cNvPr id="4" name="TextBox 3">
            <a:extLst>
              <a:ext uri="{FF2B5EF4-FFF2-40B4-BE49-F238E27FC236}">
                <a16:creationId xmlns:a16="http://schemas.microsoft.com/office/drawing/2014/main" id="{CF73ED7A-0582-4233-842C-5DA2264931E9}"/>
              </a:ext>
            </a:extLst>
          </p:cNvPr>
          <p:cNvSpPr txBox="1"/>
          <p:nvPr/>
        </p:nvSpPr>
        <p:spPr>
          <a:xfrm>
            <a:off x="530373" y="914400"/>
            <a:ext cx="11049011" cy="646331"/>
          </a:xfrm>
          <a:prstGeom prst="rect">
            <a:avLst/>
          </a:prstGeom>
          <a:noFill/>
        </p:spPr>
        <p:txBody>
          <a:bodyPr wrap="square" rtlCol="0">
            <a:spAutoFit/>
          </a:bodyPr>
          <a:lstStyle/>
          <a:p>
            <a:r>
              <a:rPr lang="en-US" sz="1800" dirty="0">
                <a:solidFill>
                  <a:schemeClr val="tx1">
                    <a:lumMod val="65000"/>
                    <a:lumOff val="35000"/>
                  </a:schemeClr>
                </a:solidFill>
              </a:rPr>
              <a:t>I have worked as both a member of the media and, later, as a</a:t>
            </a:r>
            <a:r>
              <a:rPr lang="en-US" sz="1800" dirty="0">
                <a:solidFill>
                  <a:schemeClr val="tx1">
                    <a:lumMod val="65000"/>
                    <a:lumOff val="35000"/>
                  </a:schemeClr>
                </a:solidFill>
                <a:effectLst>
                  <a:outerShdw blurRad="38100" dist="38100" dir="2700000" algn="tl">
                    <a:srgbClr val="000000">
                      <a:alpha val="43137"/>
                    </a:srgbClr>
                  </a:outerShdw>
                </a:effectLst>
              </a:rPr>
              <a:t> </a:t>
            </a:r>
            <a:r>
              <a:rPr lang="en-US" sz="1800" dirty="0">
                <a:solidFill>
                  <a:schemeClr val="tx1">
                    <a:lumMod val="65000"/>
                    <a:lumOff val="35000"/>
                  </a:schemeClr>
                </a:solidFill>
              </a:rPr>
              <a:t>representative to the media. This experience has taught me the best ways to craft a message and deliver it to the right audience for maximum impact.</a:t>
            </a:r>
          </a:p>
        </p:txBody>
      </p:sp>
      <p:sp>
        <p:nvSpPr>
          <p:cNvPr id="5" name="Rectangle: Rounded Corners 4">
            <a:extLst>
              <a:ext uri="{FF2B5EF4-FFF2-40B4-BE49-F238E27FC236}">
                <a16:creationId xmlns:a16="http://schemas.microsoft.com/office/drawing/2014/main" id="{C768750D-2304-587C-8F8A-89980F64AA31}"/>
              </a:ext>
            </a:extLst>
          </p:cNvPr>
          <p:cNvSpPr/>
          <p:nvPr/>
        </p:nvSpPr>
        <p:spPr>
          <a:xfrm>
            <a:off x="611638" y="1710154"/>
            <a:ext cx="5354213" cy="4233446"/>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Ins="36576" rtlCol="0" anchor="ctr"/>
          <a:lstStyle/>
          <a:p>
            <a:pPr algn="ctr">
              <a:spcAft>
                <a:spcPts val="200"/>
              </a:spcAft>
            </a:pPr>
            <a:r>
              <a:rPr lang="en-US" sz="2700" b="1" dirty="0">
                <a:solidFill>
                  <a:schemeClr val="tx1"/>
                </a:solidFill>
              </a:rPr>
              <a:t>Journalist</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23 years as reporter, writer, managing editor, editor-in-chief and editorial director</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10 years of publishing experience</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Bylined and ghost-written articles for leadership</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Content planning, targeting audiences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Staff management (editors, graphic designers, freelancers, interns)</a:t>
            </a:r>
          </a:p>
          <a:p>
            <a:pPr marL="365760" indent="-342900">
              <a:spcAft>
                <a:spcPts val="300"/>
              </a:spcAft>
              <a:buClr>
                <a:schemeClr val="accent3">
                  <a:lumMod val="75000"/>
                </a:schemeClr>
              </a:buClr>
              <a:buFont typeface="Wingdings" panose="05000000000000000000" pitchFamily="2" charset="2"/>
              <a:buChar char="Ø"/>
            </a:pPr>
            <a:r>
              <a:rPr lang="en-US" sz="2000" dirty="0">
                <a:solidFill>
                  <a:schemeClr val="tx1"/>
                </a:solidFill>
              </a:rPr>
              <a:t>Industry awards for article writing, magazine design, web site content, newsletters and media exposure</a:t>
            </a:r>
          </a:p>
        </p:txBody>
      </p:sp>
      <p:sp>
        <p:nvSpPr>
          <p:cNvPr id="6" name="Rectangle: Rounded Corners 5">
            <a:extLst>
              <a:ext uri="{FF2B5EF4-FFF2-40B4-BE49-F238E27FC236}">
                <a16:creationId xmlns:a16="http://schemas.microsoft.com/office/drawing/2014/main" id="{C51F144D-BB18-926E-2EDB-3F43CFCCE984}"/>
              </a:ext>
            </a:extLst>
          </p:cNvPr>
          <p:cNvSpPr/>
          <p:nvPr/>
        </p:nvSpPr>
        <p:spPr>
          <a:xfrm>
            <a:off x="6222277" y="1710154"/>
            <a:ext cx="5357109" cy="4233446"/>
          </a:xfrm>
          <a:prstGeom prst="roundRect">
            <a:avLst/>
          </a:prstGeom>
          <a:solidFill>
            <a:srgbClr val="02A4A0"/>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Ins="91440" rtlCol="0" anchor="ctr"/>
          <a:lstStyle/>
          <a:p>
            <a:pPr algn="ctr">
              <a:spcAft>
                <a:spcPts val="300"/>
              </a:spcAft>
            </a:pPr>
            <a:r>
              <a:rPr lang="en-US" sz="2700" b="1" dirty="0"/>
              <a:t>Media Representative</a:t>
            </a:r>
          </a:p>
          <a:p>
            <a:pPr marL="365760" indent="-342900">
              <a:spcAft>
                <a:spcPts val="600"/>
              </a:spcAft>
              <a:buFont typeface="Wingdings" panose="05000000000000000000" pitchFamily="2" charset="2"/>
              <a:buChar char="Ø"/>
            </a:pPr>
            <a:r>
              <a:rPr lang="en-US" sz="2000" dirty="0"/>
              <a:t>17 years’ experience</a:t>
            </a:r>
          </a:p>
          <a:p>
            <a:pPr marL="365760" indent="-342900">
              <a:spcAft>
                <a:spcPts val="600"/>
              </a:spcAft>
              <a:buFont typeface="Wingdings" panose="05000000000000000000" pitchFamily="2" charset="2"/>
              <a:buChar char="Ø"/>
            </a:pPr>
            <a:r>
              <a:rPr lang="en-US" sz="2000" dirty="0"/>
              <a:t>Media relations representative for Siemens Healthcare, Executive Health Resources, Optum/United Health Group and ATRIO Health Plans</a:t>
            </a:r>
          </a:p>
          <a:p>
            <a:pPr marL="365760" indent="-342900">
              <a:spcAft>
                <a:spcPts val="600"/>
              </a:spcAft>
              <a:buFont typeface="Wingdings" panose="05000000000000000000" pitchFamily="2" charset="2"/>
              <a:buChar char="Ø"/>
            </a:pPr>
            <a:r>
              <a:rPr lang="en-US" sz="2000" dirty="0"/>
              <a:t>Earned media, crisis management, media pitching, media events, spokesperson</a:t>
            </a:r>
          </a:p>
          <a:p>
            <a:pPr marL="365760" indent="-342900">
              <a:spcAft>
                <a:spcPts val="600"/>
              </a:spcAft>
              <a:buFont typeface="Wingdings" panose="05000000000000000000" pitchFamily="2" charset="2"/>
              <a:buChar char="Ø"/>
            </a:pPr>
            <a:r>
              <a:rPr lang="en-US" sz="2000" dirty="0"/>
              <a:t>Experience working with traditional and electronic media (national and trade), television, social media, national and global organizations</a:t>
            </a:r>
          </a:p>
        </p:txBody>
      </p:sp>
      <p:sp>
        <p:nvSpPr>
          <p:cNvPr id="3" name="Arrow: Right 2">
            <a:extLst>
              <a:ext uri="{FF2B5EF4-FFF2-40B4-BE49-F238E27FC236}">
                <a16:creationId xmlns:a16="http://schemas.microsoft.com/office/drawing/2014/main" id="{F22C9EB9-EEAF-EAB9-5091-180EA156C014}"/>
              </a:ext>
            </a:extLst>
          </p:cNvPr>
          <p:cNvSpPr/>
          <p:nvPr/>
        </p:nvSpPr>
        <p:spPr>
          <a:xfrm>
            <a:off x="5789493" y="2624554"/>
            <a:ext cx="914519" cy="1219200"/>
          </a:xfrm>
          <a:prstGeom prst="righ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0CE200B-042D-C734-4F0D-AA0D3B358788}"/>
              </a:ext>
            </a:extLst>
          </p:cNvPr>
          <p:cNvSpPr/>
          <p:nvPr/>
        </p:nvSpPr>
        <p:spPr>
          <a:xfrm>
            <a:off x="5484693" y="4096673"/>
            <a:ext cx="914519" cy="1219200"/>
          </a:xfrm>
          <a:prstGeom prst="leftArrow">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0C9262-8A3E-07C9-41C5-FCE4A6D3A387}"/>
              </a:ext>
            </a:extLst>
          </p:cNvPr>
          <p:cNvSpPr txBox="1"/>
          <p:nvPr/>
        </p:nvSpPr>
        <p:spPr>
          <a:xfrm>
            <a:off x="2130980" y="6153090"/>
            <a:ext cx="7925832" cy="400110"/>
          </a:xfrm>
          <a:prstGeom prst="rect">
            <a:avLst/>
          </a:prstGeom>
          <a:noFill/>
        </p:spPr>
        <p:txBody>
          <a:bodyPr wrap="square" rtlCol="0">
            <a:spAutoFit/>
          </a:bodyPr>
          <a:lstStyle/>
          <a:p>
            <a:pPr algn="ctr"/>
            <a:r>
              <a:rPr lang="en-US" sz="2000" b="1" i="1" dirty="0">
                <a:solidFill>
                  <a:schemeClr val="tx2">
                    <a:lumMod val="75000"/>
                  </a:schemeClr>
                </a:solidFill>
              </a:rPr>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https://tomschaffner.com/media-portfolio/</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0EADD1BB-E5AE-C0D5-6142-DE1E03072F7A}"/>
              </a:ext>
            </a:extLst>
          </p:cNvPr>
          <p:cNvSpPr>
            <a:spLocks noGrp="1"/>
          </p:cNvSpPr>
          <p:nvPr>
            <p:ph type="sldNum" sz="quarter" idx="12"/>
          </p:nvPr>
        </p:nvSpPr>
        <p:spPr/>
        <p:txBody>
          <a:bodyPr/>
          <a:lstStyle/>
          <a:p>
            <a:fld id="{96E69268-9C8B-4EBF-A9EE-DC5DC2D48DC3}" type="slidenum">
              <a:rPr lang="en-US" smtClean="0"/>
              <a:pPr/>
              <a:t>17</a:t>
            </a:fld>
            <a:endParaRPr lang="en-US"/>
          </a:p>
        </p:txBody>
      </p:sp>
    </p:spTree>
    <p:extLst>
      <p:ext uri="{BB962C8B-B14F-4D97-AF65-F5344CB8AC3E}">
        <p14:creationId xmlns:p14="http://schemas.microsoft.com/office/powerpoint/2010/main" val="25103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Relations Campaign – Siemens </a:t>
            </a:r>
            <a:r>
              <a:rPr lang="en-US" sz="2000" dirty="0"/>
              <a:t>(2008-2010)*</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7528558" cy="877163"/>
          </a:xfrm>
          <a:prstGeom prst="rect">
            <a:avLst/>
          </a:prstGeom>
          <a:noFill/>
        </p:spPr>
        <p:txBody>
          <a:bodyPr wrap="square" rtlCol="0">
            <a:spAutoFit/>
          </a:bodyPr>
          <a:lstStyle/>
          <a:p>
            <a:r>
              <a:rPr lang="en-US" sz="1700" dirty="0">
                <a:solidFill>
                  <a:schemeClr val="tx1">
                    <a:lumMod val="65000"/>
                    <a:lumOff val="35000"/>
                  </a:schemeClr>
                </a:solidFill>
              </a:rPr>
              <a:t>I directed this six-month media campaign annually, promoting Siemens Healthcare’s business divisions’ leadership, products and services at the annual Radiological Society of North America (RSNA) conference (&gt;60,000 attendees annually).</a:t>
            </a:r>
          </a:p>
        </p:txBody>
      </p:sp>
      <p:pic>
        <p:nvPicPr>
          <p:cNvPr id="7" name="Picture 6">
            <a:extLst>
              <a:ext uri="{FF2B5EF4-FFF2-40B4-BE49-F238E27FC236}">
                <a16:creationId xmlns:a16="http://schemas.microsoft.com/office/drawing/2014/main" id="{8883C9FF-E097-4880-8771-8C7477493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612" y="304799"/>
            <a:ext cx="3429000" cy="2122713"/>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9" name="TextBox 8">
            <a:extLst>
              <a:ext uri="{FF2B5EF4-FFF2-40B4-BE49-F238E27FC236}">
                <a16:creationId xmlns:a16="http://schemas.microsoft.com/office/drawing/2014/main" id="{61983E7D-D319-4834-9EAE-AF601A3EB8E8}"/>
              </a:ext>
            </a:extLst>
          </p:cNvPr>
          <p:cNvSpPr txBox="1"/>
          <p:nvPr/>
        </p:nvSpPr>
        <p:spPr>
          <a:xfrm>
            <a:off x="624266" y="1752600"/>
            <a:ext cx="7056532" cy="4924425"/>
          </a:xfrm>
          <a:prstGeom prst="rect">
            <a:avLst/>
          </a:prstGeom>
          <a:noFill/>
        </p:spPr>
        <p:txBody>
          <a:bodyPr wrap="square" rtlCol="0">
            <a:spAutoFit/>
          </a:bodyPr>
          <a:lstStyle/>
          <a:p>
            <a:r>
              <a:rPr lang="en-US" sz="2000" b="1" dirty="0">
                <a:solidFill>
                  <a:srgbClr val="002060"/>
                </a:solidFill>
              </a:rPr>
              <a:t>Business Units Represented:</a:t>
            </a:r>
          </a:p>
          <a:p>
            <a:pPr marL="228600" indent="-228600">
              <a:buFont typeface="Arial" panose="020B0604020202020204" pitchFamily="34" charset="0"/>
              <a:buChar char="•"/>
            </a:pPr>
            <a:r>
              <a:rPr lang="en-US" sz="1800" dirty="0">
                <a:solidFill>
                  <a:schemeClr val="tx1">
                    <a:lumMod val="75000"/>
                    <a:lumOff val="25000"/>
                  </a:schemeClr>
                </a:solidFill>
              </a:rPr>
              <a:t>Medical Imaging &amp; Oncology division</a:t>
            </a:r>
          </a:p>
          <a:p>
            <a:pPr marL="228600" indent="-228600">
              <a:buFont typeface="Arial" panose="020B0604020202020204" pitchFamily="34" charset="0"/>
              <a:buChar char="•"/>
            </a:pPr>
            <a:r>
              <a:rPr lang="en-US" sz="1800" dirty="0">
                <a:solidFill>
                  <a:schemeClr val="tx1">
                    <a:lumMod val="75000"/>
                    <a:lumOff val="25000"/>
                  </a:schemeClr>
                </a:solidFill>
              </a:rPr>
              <a:t>Healthcare IT division</a:t>
            </a:r>
          </a:p>
          <a:p>
            <a:pPr marL="228600" indent="-228600">
              <a:buFont typeface="Arial" panose="020B0604020202020204" pitchFamily="34" charset="0"/>
              <a:buChar char="•"/>
            </a:pPr>
            <a:r>
              <a:rPr lang="en-US" sz="1800" dirty="0">
                <a:solidFill>
                  <a:schemeClr val="tx1">
                    <a:lumMod val="75000"/>
                    <a:lumOff val="25000"/>
                  </a:schemeClr>
                </a:solidFill>
              </a:rPr>
              <a:t>Laboratory Diagnostics division</a:t>
            </a:r>
          </a:p>
          <a:p>
            <a:endParaRPr lang="en-US" sz="600" dirty="0"/>
          </a:p>
          <a:p>
            <a:r>
              <a:rPr lang="en-US" sz="2000" b="1" dirty="0">
                <a:solidFill>
                  <a:srgbClr val="002060"/>
                </a:solidFill>
              </a:rPr>
              <a:t>Press Releases:</a:t>
            </a:r>
          </a:p>
          <a:p>
            <a:pPr marL="228600" indent="-228600">
              <a:buFont typeface="Arial" panose="020B0604020202020204" pitchFamily="34" charset="0"/>
              <a:buChar char="•"/>
            </a:pPr>
            <a:r>
              <a:rPr lang="en-US" sz="1800" dirty="0">
                <a:solidFill>
                  <a:schemeClr val="tx1">
                    <a:lumMod val="75000"/>
                    <a:lumOff val="25000"/>
                  </a:schemeClr>
                </a:solidFill>
              </a:rPr>
              <a:t>34 press releases distributed nationally and internationally</a:t>
            </a:r>
          </a:p>
          <a:p>
            <a:pPr marL="228600" indent="-228600">
              <a:buFont typeface="Arial" panose="020B0604020202020204" pitchFamily="34" charset="0"/>
              <a:buChar char="•"/>
            </a:pPr>
            <a:r>
              <a:rPr lang="en-US" sz="1800" dirty="0">
                <a:solidFill>
                  <a:schemeClr val="tx1">
                    <a:lumMod val="75000"/>
                    <a:lumOff val="25000"/>
                  </a:schemeClr>
                </a:solidFill>
              </a:rPr>
              <a:t>14 new products launched</a:t>
            </a:r>
          </a:p>
          <a:p>
            <a:pPr marL="228600" indent="-228600">
              <a:buFont typeface="Arial" panose="020B0604020202020204" pitchFamily="34" charset="0"/>
              <a:buChar char="•"/>
            </a:pPr>
            <a:r>
              <a:rPr lang="en-US" sz="1800" dirty="0">
                <a:solidFill>
                  <a:schemeClr val="tx1">
                    <a:lumMod val="75000"/>
                    <a:lumOff val="25000"/>
                  </a:schemeClr>
                </a:solidFill>
              </a:rPr>
              <a:t>70 Siemens leadership and subject matter experts quoted</a:t>
            </a:r>
          </a:p>
          <a:p>
            <a:endParaRPr lang="en-US" sz="600" dirty="0"/>
          </a:p>
          <a:p>
            <a:r>
              <a:rPr lang="en-US" sz="2000" b="1" dirty="0">
                <a:solidFill>
                  <a:srgbClr val="002060"/>
                </a:solidFill>
              </a:rPr>
              <a:t>Media Booth Tours:</a:t>
            </a:r>
          </a:p>
          <a:p>
            <a:pPr marL="228600" indent="-228600">
              <a:buFont typeface="Arial" panose="020B0604020202020204" pitchFamily="34" charset="0"/>
              <a:buChar char="•"/>
            </a:pPr>
            <a:r>
              <a:rPr lang="en-US" sz="1800" dirty="0">
                <a:solidFill>
                  <a:schemeClr val="tx1">
                    <a:lumMod val="75000"/>
                    <a:lumOff val="25000"/>
                  </a:schemeClr>
                </a:solidFill>
              </a:rPr>
              <a:t>162 booth tours for trade and national media reporters, professional association representatives and industry analysts</a:t>
            </a:r>
          </a:p>
          <a:p>
            <a:pPr marL="228600" indent="-228600">
              <a:buFont typeface="Arial" panose="020B0604020202020204" pitchFamily="34" charset="0"/>
              <a:buChar char="•"/>
            </a:pPr>
            <a:r>
              <a:rPr lang="en-US" sz="1800" dirty="0">
                <a:solidFill>
                  <a:schemeClr val="tx1">
                    <a:lumMod val="75000"/>
                    <a:lumOff val="25000"/>
                  </a:schemeClr>
                </a:solidFill>
              </a:rPr>
              <a:t>141% increase in number of booth tours over three-year period</a:t>
            </a:r>
          </a:p>
          <a:p>
            <a:pPr marL="228600" indent="-228600">
              <a:buFont typeface="Arial" panose="020B0604020202020204" pitchFamily="34" charset="0"/>
              <a:buChar char="•"/>
            </a:pPr>
            <a:endParaRPr lang="en-US" sz="600" dirty="0">
              <a:solidFill>
                <a:schemeClr val="tx1">
                  <a:lumMod val="75000"/>
                  <a:lumOff val="25000"/>
                </a:schemeClr>
              </a:solidFill>
            </a:endParaRPr>
          </a:p>
          <a:p>
            <a:r>
              <a:rPr lang="en-US" sz="2000" b="1" dirty="0">
                <a:solidFill>
                  <a:srgbClr val="002060"/>
                </a:solidFill>
              </a:rPr>
              <a:t>Media Breakfast Briefing Event:</a:t>
            </a:r>
          </a:p>
          <a:p>
            <a:pPr marL="228600" indent="-228600">
              <a:buFont typeface="Arial" panose="020B0604020202020204" pitchFamily="34" charset="0"/>
              <a:buChar char="•"/>
            </a:pPr>
            <a:r>
              <a:rPr lang="en-US" sz="1800" dirty="0">
                <a:solidFill>
                  <a:schemeClr val="tx1">
                    <a:lumMod val="75000"/>
                    <a:lumOff val="25000"/>
                  </a:schemeClr>
                </a:solidFill>
              </a:rPr>
              <a:t>Media from the Americas, Europe and Asia provided exclusive access to leadership in an intimate setting </a:t>
            </a:r>
          </a:p>
          <a:p>
            <a:pPr marL="228600" indent="-228600">
              <a:buFont typeface="Arial" panose="020B0604020202020204" pitchFamily="34" charset="0"/>
              <a:buChar char="•"/>
            </a:pPr>
            <a:r>
              <a:rPr lang="en-US" sz="1800" dirty="0">
                <a:solidFill>
                  <a:schemeClr val="tx1">
                    <a:lumMod val="75000"/>
                    <a:lumOff val="25000"/>
                  </a:schemeClr>
                </a:solidFill>
              </a:rPr>
              <a:t>Exclusive 1-on-1 interviews available to attending press</a:t>
            </a:r>
            <a:endParaRPr lang="en-US" dirty="0">
              <a:solidFill>
                <a:schemeClr val="tx1">
                  <a:lumMod val="75000"/>
                  <a:lumOff val="25000"/>
                </a:schemeClr>
              </a:solidFill>
            </a:endParaRPr>
          </a:p>
        </p:txBody>
      </p:sp>
      <p:pic>
        <p:nvPicPr>
          <p:cNvPr id="12" name="Picture 11">
            <a:extLst>
              <a:ext uri="{FF2B5EF4-FFF2-40B4-BE49-F238E27FC236}">
                <a16:creationId xmlns:a16="http://schemas.microsoft.com/office/drawing/2014/main" id="{1407E57E-AC4F-4ED8-B725-D9B3DD50D4D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060371" y="2514599"/>
            <a:ext cx="3444241" cy="1894112"/>
          </a:xfrm>
          <a:prstGeom prst="rect">
            <a:avLst/>
          </a:prstGeom>
          <a:ln w="19050">
            <a:solidFill>
              <a:schemeClr val="bg1">
                <a:lumMod val="65000"/>
              </a:schemeClr>
            </a:solidFill>
          </a:ln>
          <a:effectLst>
            <a:outerShdw blurRad="228600" dist="50800" algn="l" rotWithShape="0">
              <a:schemeClr val="bg1">
                <a:lumMod val="75000"/>
              </a:schemeClr>
            </a:outerShdw>
          </a:effectLst>
        </p:spPr>
      </p:pic>
      <p:pic>
        <p:nvPicPr>
          <p:cNvPr id="14" name="Picture 13">
            <a:extLst>
              <a:ext uri="{FF2B5EF4-FFF2-40B4-BE49-F238E27FC236}">
                <a16:creationId xmlns:a16="http://schemas.microsoft.com/office/drawing/2014/main" id="{25C6CF70-66B9-461C-9783-95300E27B7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60370" y="4495799"/>
            <a:ext cx="3444242" cy="2133601"/>
          </a:xfrm>
          <a:prstGeom prst="rect">
            <a:avLst/>
          </a:prstGeom>
          <a:ln w="19050">
            <a:solidFill>
              <a:schemeClr val="bg1">
                <a:lumMod val="65000"/>
              </a:schemeClr>
            </a:solidFill>
          </a:ln>
          <a:effectLst>
            <a:outerShdw blurRad="228600" dist="50800" algn="l" rotWithShape="0">
              <a:schemeClr val="bg1">
                <a:lumMod val="75000"/>
              </a:schemeClr>
            </a:outerShdw>
          </a:effectLst>
        </p:spPr>
      </p:pic>
      <p:sp>
        <p:nvSpPr>
          <p:cNvPr id="15" name="TextBox 14">
            <a:extLst>
              <a:ext uri="{FF2B5EF4-FFF2-40B4-BE49-F238E27FC236}">
                <a16:creationId xmlns:a16="http://schemas.microsoft.com/office/drawing/2014/main" id="{FB85FC06-45F0-43C2-8ABC-96D68F868C5B}"/>
              </a:ext>
            </a:extLst>
          </p:cNvPr>
          <p:cNvSpPr txBox="1"/>
          <p:nvPr/>
        </p:nvSpPr>
        <p:spPr>
          <a:xfrm>
            <a:off x="608012" y="6553200"/>
            <a:ext cx="2438400" cy="276999"/>
          </a:xfrm>
          <a:prstGeom prst="rect">
            <a:avLst/>
          </a:prstGeom>
          <a:noFill/>
        </p:spPr>
        <p:txBody>
          <a:bodyPr wrap="square" rtlCol="0">
            <a:spAutoFit/>
          </a:bodyPr>
          <a:lstStyle/>
          <a:p>
            <a:r>
              <a:rPr lang="en-US" sz="1200" i="1" dirty="0">
                <a:solidFill>
                  <a:schemeClr val="tx1">
                    <a:lumMod val="65000"/>
                    <a:lumOff val="35000"/>
                  </a:schemeClr>
                </a:solidFill>
              </a:rPr>
              <a:t>*totals over a three-year period</a:t>
            </a:r>
          </a:p>
        </p:txBody>
      </p:sp>
      <p:sp>
        <p:nvSpPr>
          <p:cNvPr id="11" name="TextBox 10">
            <a:extLst>
              <a:ext uri="{FF2B5EF4-FFF2-40B4-BE49-F238E27FC236}">
                <a16:creationId xmlns:a16="http://schemas.microsoft.com/office/drawing/2014/main" id="{6EA0964E-CB82-4225-820B-E0A789A9673A}"/>
              </a:ext>
            </a:extLst>
          </p:cNvPr>
          <p:cNvSpPr txBox="1"/>
          <p:nvPr/>
        </p:nvSpPr>
        <p:spPr>
          <a:xfrm>
            <a:off x="8060370" y="4039379"/>
            <a:ext cx="1752600"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Media breakfast</a:t>
            </a:r>
          </a:p>
        </p:txBody>
      </p:sp>
      <p:sp>
        <p:nvSpPr>
          <p:cNvPr id="13" name="TextBox 12">
            <a:extLst>
              <a:ext uri="{FF2B5EF4-FFF2-40B4-BE49-F238E27FC236}">
                <a16:creationId xmlns:a16="http://schemas.microsoft.com/office/drawing/2014/main" id="{3A6B140B-6F98-4C9A-849A-23B2644562C8}"/>
              </a:ext>
            </a:extLst>
          </p:cNvPr>
          <p:cNvSpPr txBox="1"/>
          <p:nvPr/>
        </p:nvSpPr>
        <p:spPr>
          <a:xfrm>
            <a:off x="8060370" y="6260068"/>
            <a:ext cx="1463042" cy="369332"/>
          </a:xfrm>
          <a:prstGeom prst="rect">
            <a:avLst/>
          </a:prstGeom>
          <a:solidFill>
            <a:srgbClr val="EEF7F8"/>
          </a:solidFill>
        </p:spPr>
        <p:txBody>
          <a:bodyPr wrap="square" rtlCol="0">
            <a:spAutoFit/>
          </a:bodyPr>
          <a:lstStyle/>
          <a:p>
            <a:r>
              <a:rPr lang="en-US" sz="1800" dirty="0">
                <a:solidFill>
                  <a:schemeClr val="tx1">
                    <a:lumMod val="75000"/>
                    <a:lumOff val="25000"/>
                  </a:schemeClr>
                </a:solidFill>
              </a:rPr>
              <a:t>Booth traffic</a:t>
            </a:r>
          </a:p>
        </p:txBody>
      </p:sp>
      <p:sp>
        <p:nvSpPr>
          <p:cNvPr id="3" name="TextBox 2">
            <a:extLst>
              <a:ext uri="{FF2B5EF4-FFF2-40B4-BE49-F238E27FC236}">
                <a16:creationId xmlns:a16="http://schemas.microsoft.com/office/drawing/2014/main" id="{F6215CF9-60A3-40EA-6DEA-9ECD48C9F267}"/>
              </a:ext>
            </a:extLst>
          </p:cNvPr>
          <p:cNvSpPr txBox="1"/>
          <p:nvPr/>
        </p:nvSpPr>
        <p:spPr>
          <a:xfrm>
            <a:off x="8075612" y="2069068"/>
            <a:ext cx="1752600" cy="369332"/>
          </a:xfrm>
          <a:prstGeom prst="rect">
            <a:avLst/>
          </a:prstGeom>
          <a:solidFill>
            <a:srgbClr val="EEF7F8"/>
          </a:solidFill>
        </p:spPr>
        <p:txBody>
          <a:bodyPr wrap="square" rIns="45720" rtlCol="0">
            <a:spAutoFit/>
          </a:bodyPr>
          <a:lstStyle/>
          <a:p>
            <a:r>
              <a:rPr lang="en-US" sz="1800" dirty="0">
                <a:solidFill>
                  <a:schemeClr val="tx1">
                    <a:lumMod val="75000"/>
                    <a:lumOff val="25000"/>
                  </a:schemeClr>
                </a:solidFill>
              </a:rPr>
              <a:t>The Siemens Hall</a:t>
            </a:r>
          </a:p>
        </p:txBody>
      </p:sp>
      <p:sp>
        <p:nvSpPr>
          <p:cNvPr id="5" name="Slide Number Placeholder 4">
            <a:extLst>
              <a:ext uri="{FF2B5EF4-FFF2-40B4-BE49-F238E27FC236}">
                <a16:creationId xmlns:a16="http://schemas.microsoft.com/office/drawing/2014/main" id="{0C683C5B-91AB-2B3B-4347-7688F5370146}"/>
              </a:ext>
            </a:extLst>
          </p:cNvPr>
          <p:cNvSpPr>
            <a:spLocks noGrp="1"/>
          </p:cNvSpPr>
          <p:nvPr>
            <p:ph type="sldNum" sz="quarter" idx="12"/>
          </p:nvPr>
        </p:nvSpPr>
        <p:spPr/>
        <p:txBody>
          <a:bodyPr/>
          <a:lstStyle/>
          <a:p>
            <a:fld id="{96E69268-9C8B-4EBF-A9EE-DC5DC2D48DC3}" type="slidenum">
              <a:rPr lang="en-US" smtClean="0"/>
              <a:pPr/>
              <a:t>18</a:t>
            </a:fld>
            <a:endParaRPr lang="en-US"/>
          </a:p>
        </p:txBody>
      </p:sp>
    </p:spTree>
    <p:extLst>
      <p:ext uri="{BB962C8B-B14F-4D97-AF65-F5344CB8AC3E}">
        <p14:creationId xmlns:p14="http://schemas.microsoft.com/office/powerpoint/2010/main" val="1786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A3FBC7-792D-4955-8C75-00DBB4253AF9}"/>
              </a:ext>
            </a:extLst>
          </p:cNvPr>
          <p:cNvSpPr/>
          <p:nvPr/>
        </p:nvSpPr>
        <p:spPr>
          <a:xfrm>
            <a:off x="455612" y="1295400"/>
            <a:ext cx="54864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lstStyle/>
          <a:p>
            <a:pPr lvl="0"/>
            <a:r>
              <a:rPr lang="en-US" sz="1800" b="1" dirty="0">
                <a:solidFill>
                  <a:srgbClr val="002060"/>
                </a:solidFill>
              </a:rPr>
              <a:t>Strategy (Print/Online Media):</a:t>
            </a:r>
          </a:p>
          <a:p>
            <a:pPr marL="155448" lvl="0" indent="-155448">
              <a:buFont typeface="Arial" panose="020B0604020202020204" pitchFamily="34" charset="0"/>
              <a:buChar char="•"/>
            </a:pPr>
            <a:r>
              <a:rPr lang="en-US" sz="1600" dirty="0">
                <a:solidFill>
                  <a:prstClr val="black">
                    <a:lumMod val="75000"/>
                    <a:lumOff val="25000"/>
                  </a:prstClr>
                </a:solidFill>
              </a:rPr>
              <a:t>Increase company brand and subject matter experts in traditional and online media through proactive pitching.</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subject matter experts/topics for media availability.</a:t>
            </a:r>
          </a:p>
          <a:p>
            <a:pPr marL="155448" lvl="0" indent="-155448">
              <a:buFont typeface="Arial" panose="020B0604020202020204" pitchFamily="34" charset="0"/>
              <a:buChar char="•"/>
            </a:pPr>
            <a:r>
              <a:rPr lang="en-US" sz="1600" dirty="0">
                <a:solidFill>
                  <a:prstClr val="black">
                    <a:lumMod val="75000"/>
                    <a:lumOff val="25000"/>
                  </a:prstClr>
                </a:solidFill>
              </a:rPr>
              <a:t>Expand media outreach on hot topic industry issues.</a:t>
            </a:r>
          </a:p>
          <a:p>
            <a:pPr marL="155448" lvl="0" indent="-155448">
              <a:buFont typeface="Arial" panose="020B0604020202020204" pitchFamily="34" charset="0"/>
              <a:buChar char="•"/>
            </a:pPr>
            <a:r>
              <a:rPr lang="en-US" sz="1600" dirty="0">
                <a:solidFill>
                  <a:prstClr val="black">
                    <a:lumMod val="75000"/>
                    <a:lumOff val="25000"/>
                  </a:prstClr>
                </a:solidFill>
              </a:rPr>
              <a:t>Articles from speaking engagements for media placement.</a:t>
            </a:r>
          </a:p>
          <a:p>
            <a:pPr marL="155448" lvl="0" indent="-155448">
              <a:buFont typeface="Arial" panose="020B0604020202020204" pitchFamily="34" charset="0"/>
              <a:buChar char="•"/>
            </a:pPr>
            <a:r>
              <a:rPr lang="en-US" sz="1600" dirty="0">
                <a:solidFill>
                  <a:prstClr val="black">
                    <a:lumMod val="75000"/>
                    <a:lumOff val="25000"/>
                  </a:prstClr>
                </a:solidFill>
              </a:rPr>
              <a:t>Pitch to professional organizations for company-authored articles for inclusion in member newsletters.</a:t>
            </a:r>
            <a:endParaRPr lang="en-US" sz="600" dirty="0">
              <a:solidFill>
                <a:prstClr val="black"/>
              </a:solidFill>
            </a:endParaRPr>
          </a:p>
        </p:txBody>
      </p:sp>
      <p:sp>
        <p:nvSpPr>
          <p:cNvPr id="11" name="Rectangle: Rounded Corners 10">
            <a:extLst>
              <a:ext uri="{FF2B5EF4-FFF2-40B4-BE49-F238E27FC236}">
                <a16:creationId xmlns:a16="http://schemas.microsoft.com/office/drawing/2014/main" id="{5265E617-E39A-422F-9340-7408A618B3BF}"/>
              </a:ext>
            </a:extLst>
          </p:cNvPr>
          <p:cNvSpPr/>
          <p:nvPr/>
        </p:nvSpPr>
        <p:spPr>
          <a:xfrm>
            <a:off x="6094412" y="1295400"/>
            <a:ext cx="5562600" cy="260604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164592" rIns="45720" rtlCol="0" anchor="ctr"/>
          <a:lstStyle/>
          <a:p>
            <a:pPr lvl="0"/>
            <a:r>
              <a:rPr lang="en-US" sz="1800" b="1" dirty="0">
                <a:solidFill>
                  <a:srgbClr val="002060"/>
                </a:solidFill>
              </a:rPr>
              <a:t>Strategy (Social Media):</a:t>
            </a:r>
          </a:p>
          <a:p>
            <a:pPr marL="155448" lvl="0" indent="-155448">
              <a:buFont typeface="Arial" panose="020B0604020202020204" pitchFamily="34" charset="0"/>
              <a:buChar char="•"/>
            </a:pPr>
            <a:r>
              <a:rPr lang="en-US" sz="1600" dirty="0">
                <a:solidFill>
                  <a:prstClr val="black">
                    <a:lumMod val="75000"/>
                    <a:lumOff val="25000"/>
                  </a:prstClr>
                </a:solidFill>
              </a:rPr>
              <a:t>Establish (Dec. 2011) </a:t>
            </a:r>
            <a:r>
              <a:rPr lang="en-US" sz="1600">
                <a:solidFill>
                  <a:prstClr val="black">
                    <a:lumMod val="75000"/>
                    <a:lumOff val="25000"/>
                  </a:prstClr>
                </a:solidFill>
              </a:rPr>
              <a:t>company’s social </a:t>
            </a:r>
            <a:r>
              <a:rPr lang="en-US" sz="1600" dirty="0">
                <a:solidFill>
                  <a:prstClr val="black">
                    <a:lumMod val="75000"/>
                    <a:lumOff val="25000"/>
                  </a:prstClr>
                </a:solidFill>
              </a:rPr>
              <a:t>media presence through expert content and via discussion forums.</a:t>
            </a:r>
          </a:p>
          <a:p>
            <a:pPr lvl="0"/>
            <a:endParaRPr lang="en-US" sz="600" dirty="0">
              <a:solidFill>
                <a:prstClr val="black">
                  <a:lumMod val="75000"/>
                  <a:lumOff val="25000"/>
                </a:prstClr>
              </a:solidFill>
            </a:endParaRPr>
          </a:p>
          <a:p>
            <a:pPr lvl="0"/>
            <a:r>
              <a:rPr lang="en-US" sz="1800" b="1" dirty="0">
                <a:solidFill>
                  <a:srgbClr val="002060"/>
                </a:solidFill>
              </a:rPr>
              <a:t>Tactics:</a:t>
            </a:r>
          </a:p>
          <a:p>
            <a:pPr marL="155448" lvl="0" indent="-155448">
              <a:buFont typeface="Arial" panose="020B0604020202020204" pitchFamily="34" charset="0"/>
              <a:buChar char="•"/>
            </a:pPr>
            <a:r>
              <a:rPr lang="en-US" sz="1600" dirty="0">
                <a:solidFill>
                  <a:prstClr val="black">
                    <a:lumMod val="75000"/>
                    <a:lumOff val="25000"/>
                  </a:prstClr>
                </a:solidFill>
              </a:rPr>
              <a:t>Identify key industry forums for thought leadership content.</a:t>
            </a:r>
          </a:p>
          <a:p>
            <a:pPr marL="155448" lvl="0" indent="-155448">
              <a:buFont typeface="Arial" panose="020B0604020202020204" pitchFamily="34" charset="0"/>
              <a:buChar char="•"/>
            </a:pPr>
            <a:r>
              <a:rPr lang="en-US" sz="1600" dirty="0">
                <a:solidFill>
                  <a:prstClr val="black">
                    <a:lumMod val="75000"/>
                    <a:lumOff val="25000"/>
                  </a:prstClr>
                </a:solidFill>
              </a:rPr>
              <a:t>Establish a positive experience on social media channels. through engaging contents that link to company content..</a:t>
            </a:r>
          </a:p>
          <a:p>
            <a:pPr marL="155448" lvl="0" indent="-155448">
              <a:buFont typeface="Arial" panose="020B0604020202020204" pitchFamily="34" charset="0"/>
              <a:buChar char="•"/>
            </a:pPr>
            <a:r>
              <a:rPr lang="en-US" sz="1600" dirty="0">
                <a:solidFill>
                  <a:prstClr val="black">
                    <a:lumMod val="75000"/>
                    <a:lumOff val="25000"/>
                  </a:prstClr>
                </a:solidFill>
              </a:rPr>
              <a:t>Implement a communications strategy of regular tweets (proactive, reactive and evergreen topics) to maintain brand.</a:t>
            </a:r>
          </a:p>
        </p:txBody>
      </p:sp>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Media Placement Campaign – Executive Health Resources/Optum </a:t>
            </a:r>
            <a:r>
              <a:rPr lang="en-US" sz="2000" dirty="0"/>
              <a:t>(2011-2015)</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1" y="838200"/>
            <a:ext cx="11201401" cy="353943"/>
          </a:xfrm>
          <a:prstGeom prst="rect">
            <a:avLst/>
          </a:prstGeom>
          <a:noFill/>
        </p:spPr>
        <p:txBody>
          <a:bodyPr wrap="square" rtlCol="0">
            <a:spAutoFit/>
          </a:bodyPr>
          <a:lstStyle/>
          <a:p>
            <a:r>
              <a:rPr lang="en-US" sz="1700" dirty="0">
                <a:solidFill>
                  <a:schemeClr val="tx1">
                    <a:lumMod val="65000"/>
                    <a:lumOff val="35000"/>
                  </a:schemeClr>
                </a:solidFill>
              </a:rPr>
              <a:t>I led the ongoing program to increase the company brand/promote our leadership and subject matter experts in the industry.</a:t>
            </a:r>
          </a:p>
        </p:txBody>
      </p:sp>
      <p:graphicFrame>
        <p:nvGraphicFramePr>
          <p:cNvPr id="10" name="Chart 9">
            <a:extLst>
              <a:ext uri="{FF2B5EF4-FFF2-40B4-BE49-F238E27FC236}">
                <a16:creationId xmlns:a16="http://schemas.microsoft.com/office/drawing/2014/main" id="{AAAC0AD1-EB23-48EE-B2EA-034A0BF28435}"/>
              </a:ext>
            </a:extLst>
          </p:cNvPr>
          <p:cNvGraphicFramePr/>
          <p:nvPr>
            <p:extLst>
              <p:ext uri="{D42A27DB-BD31-4B8C-83A1-F6EECF244321}">
                <p14:modId xmlns:p14="http://schemas.microsoft.com/office/powerpoint/2010/main" val="3396146795"/>
              </p:ext>
            </p:extLst>
          </p:nvPr>
        </p:nvGraphicFramePr>
        <p:xfrm>
          <a:off x="608012" y="4038600"/>
          <a:ext cx="10814683" cy="2346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7AD5255-5DE3-4213-8E1F-A629DA0D2787}"/>
              </a:ext>
            </a:extLst>
          </p:cNvPr>
          <p:cNvSpPr txBox="1"/>
          <p:nvPr/>
        </p:nvSpPr>
        <p:spPr>
          <a:xfrm>
            <a:off x="636904" y="6504801"/>
            <a:ext cx="7924800" cy="276999"/>
          </a:xfrm>
          <a:prstGeom prst="rect">
            <a:avLst/>
          </a:prstGeom>
          <a:noFill/>
        </p:spPr>
        <p:txBody>
          <a:bodyPr wrap="square" rtlCol="0">
            <a:spAutoFit/>
          </a:bodyPr>
          <a:lstStyle/>
          <a:p>
            <a:r>
              <a:rPr lang="en-US" sz="1200" i="1" dirty="0"/>
              <a:t>* # of new posts		** proactive and reactive media articles</a:t>
            </a:r>
          </a:p>
        </p:txBody>
      </p:sp>
      <p:sp>
        <p:nvSpPr>
          <p:cNvPr id="6" name="TextBox 5">
            <a:extLst>
              <a:ext uri="{FF2B5EF4-FFF2-40B4-BE49-F238E27FC236}">
                <a16:creationId xmlns:a16="http://schemas.microsoft.com/office/drawing/2014/main" id="{9E579118-12B8-4498-AA21-BF228876C2FE}"/>
              </a:ext>
            </a:extLst>
          </p:cNvPr>
          <p:cNvSpPr txBox="1"/>
          <p:nvPr/>
        </p:nvSpPr>
        <p:spPr>
          <a:xfrm>
            <a:off x="10434954" y="4343400"/>
            <a:ext cx="987741" cy="630942"/>
          </a:xfrm>
          <a:prstGeom prst="rect">
            <a:avLst/>
          </a:prstGeom>
          <a:solidFill>
            <a:schemeClr val="bg1">
              <a:lumMod val="95000"/>
            </a:schemeClr>
          </a:solidFill>
        </p:spPr>
        <p:txBody>
          <a:bodyPr wrap="square" rtlCol="0">
            <a:spAutoFit/>
          </a:bodyPr>
          <a:lstStyle/>
          <a:p>
            <a:pPr algn="ctr"/>
            <a:r>
              <a:rPr lang="en-US" sz="2000" b="1" dirty="0">
                <a:solidFill>
                  <a:schemeClr val="tx2">
                    <a:lumMod val="75000"/>
                  </a:schemeClr>
                </a:solidFill>
              </a:rPr>
              <a:t>611% </a:t>
            </a:r>
            <a:r>
              <a:rPr lang="en-US" sz="1500" dirty="0"/>
              <a:t>increase</a:t>
            </a:r>
          </a:p>
        </p:txBody>
      </p:sp>
      <p:sp>
        <p:nvSpPr>
          <p:cNvPr id="9" name="TextBox 8">
            <a:extLst>
              <a:ext uri="{FF2B5EF4-FFF2-40B4-BE49-F238E27FC236}">
                <a16:creationId xmlns:a16="http://schemas.microsoft.com/office/drawing/2014/main" id="{FEAECE9B-2BA6-403F-AC22-27808490CDE7}"/>
              </a:ext>
            </a:extLst>
          </p:cNvPr>
          <p:cNvSpPr txBox="1"/>
          <p:nvPr/>
        </p:nvSpPr>
        <p:spPr>
          <a:xfrm>
            <a:off x="10434954" y="5105400"/>
            <a:ext cx="987741" cy="892552"/>
          </a:xfrm>
          <a:prstGeom prst="rect">
            <a:avLst/>
          </a:prstGeom>
          <a:solidFill>
            <a:schemeClr val="bg1">
              <a:lumMod val="95000"/>
            </a:schemeClr>
          </a:solidFill>
        </p:spPr>
        <p:txBody>
          <a:bodyPr wrap="square" rtlCol="0">
            <a:spAutoFit/>
          </a:bodyPr>
          <a:lstStyle/>
          <a:p>
            <a:pPr algn="ctr"/>
            <a:r>
              <a:rPr lang="en-US" sz="2000" b="1" dirty="0">
                <a:solidFill>
                  <a:srgbClr val="C00000"/>
                </a:solidFill>
              </a:rPr>
              <a:t>&gt;40%</a:t>
            </a:r>
            <a:r>
              <a:rPr lang="en-US" sz="1600" b="1" dirty="0">
                <a:solidFill>
                  <a:srgbClr val="C00000"/>
                </a:solidFill>
              </a:rPr>
              <a:t> </a:t>
            </a:r>
            <a:r>
              <a:rPr lang="en-US" sz="1500" kern="800" dirty="0">
                <a:solidFill>
                  <a:schemeClr val="tx1">
                    <a:lumMod val="75000"/>
                    <a:lumOff val="25000"/>
                  </a:schemeClr>
                </a:solidFill>
              </a:rPr>
              <a:t>growth each year</a:t>
            </a:r>
          </a:p>
        </p:txBody>
      </p:sp>
      <p:sp>
        <p:nvSpPr>
          <p:cNvPr id="7" name="Slide Number Placeholder 6">
            <a:extLst>
              <a:ext uri="{FF2B5EF4-FFF2-40B4-BE49-F238E27FC236}">
                <a16:creationId xmlns:a16="http://schemas.microsoft.com/office/drawing/2014/main" id="{B570E1CC-00CD-C089-CD48-366185204A94}"/>
              </a:ext>
            </a:extLst>
          </p:cNvPr>
          <p:cNvSpPr>
            <a:spLocks noGrp="1"/>
          </p:cNvSpPr>
          <p:nvPr>
            <p:ph type="sldNum" sz="quarter" idx="12"/>
          </p:nvPr>
        </p:nvSpPr>
        <p:spPr>
          <a:xfrm>
            <a:off x="8656267" y="6356351"/>
            <a:ext cx="2844059" cy="365125"/>
          </a:xfrm>
        </p:spPr>
        <p:txBody>
          <a:bodyPr/>
          <a:lstStyle/>
          <a:p>
            <a:fld id="{96E69268-9C8B-4EBF-A9EE-DC5DC2D48DC3}" type="slidenum">
              <a:rPr lang="en-US" smtClean="0"/>
              <a:pPr/>
              <a:t>19</a:t>
            </a:fld>
            <a:endParaRPr lang="en-US"/>
          </a:p>
        </p:txBody>
      </p:sp>
    </p:spTree>
    <p:extLst>
      <p:ext uri="{BB962C8B-B14F-4D97-AF65-F5344CB8AC3E}">
        <p14:creationId xmlns:p14="http://schemas.microsoft.com/office/powerpoint/2010/main" val="56002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5D347F4-EA72-E9B9-090F-AE08BC8065D7}"/>
              </a:ext>
            </a:extLst>
          </p:cNvPr>
          <p:cNvSpPr>
            <a:spLocks noGrp="1"/>
          </p:cNvSpPr>
          <p:nvPr>
            <p:ph type="title"/>
          </p:nvPr>
        </p:nvSpPr>
        <p:spPr/>
        <p:txBody>
          <a:bodyPr/>
          <a:lstStyle/>
          <a:p>
            <a:endParaRPr lang="en-US"/>
          </a:p>
        </p:txBody>
      </p:sp>
      <p:pic>
        <p:nvPicPr>
          <p:cNvPr id="30" name="Picture 29" descr="A close-up of a globe&#10;&#10;Description automatically generated">
            <a:extLst>
              <a:ext uri="{FF2B5EF4-FFF2-40B4-BE49-F238E27FC236}">
                <a16:creationId xmlns:a16="http://schemas.microsoft.com/office/drawing/2014/main" id="{D94C9CE4-4739-9C91-35FB-5D03194847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82345" cy="6872118"/>
          </a:xfrm>
          <a:prstGeom prst="rect">
            <a:avLst/>
          </a:prstGeom>
        </p:spPr>
      </p:pic>
      <p:sp>
        <p:nvSpPr>
          <p:cNvPr id="31" name="Title 1">
            <a:extLst>
              <a:ext uri="{FF2B5EF4-FFF2-40B4-BE49-F238E27FC236}">
                <a16:creationId xmlns:a16="http://schemas.microsoft.com/office/drawing/2014/main" id="{926B2DA0-9F49-3DB0-26DE-38AF87BA5941}"/>
              </a:ext>
            </a:extLst>
          </p:cNvPr>
          <p:cNvSpPr txBox="1">
            <a:spLocks/>
          </p:cNvSpPr>
          <p:nvPr/>
        </p:nvSpPr>
        <p:spPr>
          <a:xfrm>
            <a:off x="609441" y="381000"/>
            <a:ext cx="10969943" cy="457200"/>
          </a:xfrm>
          <a:prstGeom prst="rect">
            <a:avLst/>
          </a:prstGeom>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solidFill>
                  <a:schemeClr val="bg1"/>
                </a:solidFill>
              </a:rPr>
              <a:t>In This Presentation …</a:t>
            </a:r>
          </a:p>
        </p:txBody>
      </p:sp>
      <p:sp>
        <p:nvSpPr>
          <p:cNvPr id="34" name="TextBox 33">
            <a:extLst>
              <a:ext uri="{FF2B5EF4-FFF2-40B4-BE49-F238E27FC236}">
                <a16:creationId xmlns:a16="http://schemas.microsoft.com/office/drawing/2014/main" id="{11EF35ED-7142-0E95-D57D-02F63C65353D}"/>
              </a:ext>
            </a:extLst>
          </p:cNvPr>
          <p:cNvSpPr txBox="1"/>
          <p:nvPr/>
        </p:nvSpPr>
        <p:spPr>
          <a:xfrm>
            <a:off x="608012" y="1219200"/>
            <a:ext cx="685800" cy="4562788"/>
          </a:xfrm>
          <a:prstGeom prst="rect">
            <a:avLst/>
          </a:prstGeom>
          <a:noFill/>
        </p:spPr>
        <p:txBody>
          <a:bodyPr wrap="square" rtlCol="0">
            <a:spAutoFit/>
          </a:bodyPr>
          <a:lstStyle/>
          <a:p>
            <a:pPr algn="r">
              <a:spcAft>
                <a:spcPts val="1500"/>
              </a:spcAft>
            </a:pPr>
            <a:r>
              <a:rPr lang="en-US" sz="3200" dirty="0">
                <a:solidFill>
                  <a:schemeClr val="bg1"/>
                </a:solidFill>
              </a:rPr>
              <a:t>3</a:t>
            </a:r>
          </a:p>
          <a:p>
            <a:pPr algn="r">
              <a:spcAft>
                <a:spcPts val="900"/>
              </a:spcAft>
            </a:pPr>
            <a:r>
              <a:rPr lang="en-US" sz="3200" dirty="0">
                <a:solidFill>
                  <a:schemeClr val="bg1"/>
                </a:solidFill>
              </a:rPr>
              <a:t>11</a:t>
            </a:r>
          </a:p>
          <a:p>
            <a:pPr algn="r">
              <a:spcAft>
                <a:spcPts val="900"/>
              </a:spcAft>
            </a:pPr>
            <a:endParaRPr lang="en-US" dirty="0">
              <a:solidFill>
                <a:schemeClr val="bg1"/>
              </a:solidFill>
            </a:endParaRPr>
          </a:p>
          <a:p>
            <a:pPr algn="r">
              <a:spcAft>
                <a:spcPts val="900"/>
              </a:spcAft>
            </a:pPr>
            <a:r>
              <a:rPr lang="en-US" sz="3200" dirty="0">
                <a:solidFill>
                  <a:schemeClr val="bg1"/>
                </a:solidFill>
              </a:rPr>
              <a:t>16</a:t>
            </a:r>
            <a:br>
              <a:rPr lang="en-US" sz="3200" dirty="0">
                <a:solidFill>
                  <a:schemeClr val="bg1"/>
                </a:solidFill>
              </a:rPr>
            </a:br>
            <a:endParaRPr lang="en-US" sz="3200" dirty="0">
              <a:solidFill>
                <a:schemeClr val="bg1"/>
              </a:solidFill>
            </a:endParaRPr>
          </a:p>
          <a:p>
            <a:pPr algn="r">
              <a:spcAft>
                <a:spcPts val="900"/>
              </a:spcAft>
            </a:pPr>
            <a:r>
              <a:rPr lang="en-US" sz="3200" dirty="0">
                <a:solidFill>
                  <a:schemeClr val="bg1"/>
                </a:solidFill>
              </a:rPr>
              <a:t>25</a:t>
            </a:r>
            <a:br>
              <a:rPr lang="en-US" sz="3200" dirty="0">
                <a:solidFill>
                  <a:schemeClr val="bg1"/>
                </a:solidFill>
              </a:rPr>
            </a:br>
            <a:endParaRPr lang="en-US" sz="3000" dirty="0">
              <a:solidFill>
                <a:schemeClr val="bg1"/>
              </a:solidFill>
            </a:endParaRPr>
          </a:p>
          <a:p>
            <a:pPr algn="r">
              <a:spcAft>
                <a:spcPts val="900"/>
              </a:spcAft>
            </a:pPr>
            <a:r>
              <a:rPr lang="en-US" sz="3200" dirty="0">
                <a:solidFill>
                  <a:schemeClr val="bg1"/>
                </a:solidFill>
              </a:rPr>
              <a:t>34</a:t>
            </a:r>
          </a:p>
        </p:txBody>
      </p:sp>
      <p:sp>
        <p:nvSpPr>
          <p:cNvPr id="36" name="TextBox 35">
            <a:extLst>
              <a:ext uri="{FF2B5EF4-FFF2-40B4-BE49-F238E27FC236}">
                <a16:creationId xmlns:a16="http://schemas.microsoft.com/office/drawing/2014/main" id="{ACAB6D0D-74F0-5D87-6092-E2637E03221C}"/>
              </a:ext>
            </a:extLst>
          </p:cNvPr>
          <p:cNvSpPr txBox="1"/>
          <p:nvPr/>
        </p:nvSpPr>
        <p:spPr>
          <a:xfrm>
            <a:off x="1446212" y="1219200"/>
            <a:ext cx="7620000" cy="4903907"/>
          </a:xfrm>
          <a:prstGeom prst="rect">
            <a:avLst/>
          </a:prstGeom>
          <a:noFill/>
        </p:spPr>
        <p:txBody>
          <a:bodyPr wrap="square" rtlCol="0">
            <a:spAutoFit/>
          </a:bodyPr>
          <a:lstStyle/>
          <a:p>
            <a:pPr>
              <a:spcAft>
                <a:spcPts val="900"/>
              </a:spcAft>
            </a:pPr>
            <a:r>
              <a:rPr lang="en-US" sz="3200" dirty="0">
                <a:solidFill>
                  <a:schemeClr val="bg1">
                    <a:lumMod val="95000"/>
                  </a:schemeClr>
                </a:solidFill>
              </a:rPr>
              <a:t>Professional Background</a:t>
            </a:r>
          </a:p>
          <a:p>
            <a:pPr>
              <a:spcBef>
                <a:spcPts val="500"/>
              </a:spcBef>
              <a:spcAft>
                <a:spcPts val="900"/>
              </a:spcAft>
            </a:pPr>
            <a:r>
              <a:rPr lang="en-US" sz="3200" dirty="0">
                <a:solidFill>
                  <a:schemeClr val="bg1">
                    <a:lumMod val="95000"/>
                  </a:schemeClr>
                </a:solidFill>
              </a:rPr>
              <a:t>Internal Communications  </a:t>
            </a:r>
            <a:br>
              <a:rPr lang="en-US" sz="3200" dirty="0">
                <a:solidFill>
                  <a:schemeClr val="bg1">
                    <a:lumMod val="95000"/>
                  </a:schemeClr>
                </a:solidFill>
              </a:rPr>
            </a:br>
            <a:r>
              <a:rPr lang="en-US" dirty="0">
                <a:solidFill>
                  <a:schemeClr val="bg1">
                    <a:lumMod val="95000"/>
                  </a:schemeClr>
                </a:solidFill>
              </a:rPr>
              <a:t>Employee Engagement </a:t>
            </a:r>
            <a:r>
              <a:rPr lang="en-US" dirty="0">
                <a:solidFill>
                  <a:schemeClr val="bg1">
                    <a:lumMod val="95000"/>
                  </a:schemeClr>
                </a:solidFill>
                <a:sym typeface="Wingdings" panose="05000000000000000000" pitchFamily="2" charset="2"/>
              </a:rPr>
              <a:t> Culture </a:t>
            </a:r>
            <a:r>
              <a:rPr lang="en-US" dirty="0">
                <a:solidFill>
                  <a:schemeClr val="bg1">
                    <a:lumMod val="95000"/>
                  </a:schemeClr>
                </a:solidFill>
              </a:rPr>
              <a:t> Change Management</a:t>
            </a:r>
          </a:p>
          <a:p>
            <a:pPr>
              <a:spcBef>
                <a:spcPts val="900"/>
              </a:spcBef>
              <a:spcAft>
                <a:spcPts val="900"/>
              </a:spcAft>
            </a:pPr>
            <a:r>
              <a:rPr lang="en-US" sz="3200" dirty="0">
                <a:solidFill>
                  <a:schemeClr val="bg1">
                    <a:lumMod val="95000"/>
                  </a:schemeClr>
                </a:solidFill>
              </a:rPr>
              <a:t>External Communications</a:t>
            </a:r>
            <a:br>
              <a:rPr lang="en-US" sz="3200" dirty="0">
                <a:solidFill>
                  <a:schemeClr val="bg1">
                    <a:lumMod val="95000"/>
                  </a:schemeClr>
                </a:solidFill>
              </a:rPr>
            </a:br>
            <a:r>
              <a:rPr lang="en-US" dirty="0">
                <a:solidFill>
                  <a:schemeClr val="bg1">
                    <a:lumMod val="95000"/>
                  </a:schemeClr>
                </a:solidFill>
              </a:rPr>
              <a:t>Media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Public Relations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Branding</a:t>
            </a:r>
          </a:p>
          <a:p>
            <a:pPr>
              <a:spcBef>
                <a:spcPts val="900"/>
              </a:spcBef>
              <a:spcAft>
                <a:spcPts val="900"/>
              </a:spcAft>
            </a:pPr>
            <a:r>
              <a:rPr lang="en-US" sz="3200" dirty="0">
                <a:solidFill>
                  <a:schemeClr val="bg1">
                    <a:lumMod val="95000"/>
                  </a:schemeClr>
                </a:solidFill>
              </a:rPr>
              <a:t>Customer Communications</a:t>
            </a:r>
            <a:br>
              <a:rPr lang="en-US" sz="3200" dirty="0">
                <a:solidFill>
                  <a:schemeClr val="bg1">
                    <a:lumMod val="95000"/>
                  </a:schemeClr>
                </a:solidFill>
              </a:rPr>
            </a:br>
            <a:r>
              <a:rPr lang="en-US" dirty="0">
                <a:solidFill>
                  <a:schemeClr val="bg1">
                    <a:lumMod val="95000"/>
                  </a:schemeClr>
                </a:solidFill>
              </a:rPr>
              <a:t>Communication Channels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Engagement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Marketing</a:t>
            </a:r>
          </a:p>
          <a:p>
            <a:pPr>
              <a:spcBef>
                <a:spcPts val="900"/>
              </a:spcBef>
              <a:spcAft>
                <a:spcPts val="900"/>
              </a:spcAft>
            </a:pPr>
            <a:r>
              <a:rPr lang="en-US" sz="3200" dirty="0">
                <a:solidFill>
                  <a:schemeClr val="bg1">
                    <a:lumMod val="95000"/>
                  </a:schemeClr>
                </a:solidFill>
              </a:rPr>
              <a:t>Executive Communications</a:t>
            </a:r>
            <a:br>
              <a:rPr lang="en-US" sz="3200" dirty="0">
                <a:solidFill>
                  <a:schemeClr val="bg1">
                    <a:lumMod val="95000"/>
                  </a:schemeClr>
                </a:solidFill>
              </a:rPr>
            </a:br>
            <a:r>
              <a:rPr lang="en-US" dirty="0">
                <a:solidFill>
                  <a:schemeClr val="bg1">
                    <a:lumMod val="95000"/>
                  </a:schemeClr>
                </a:solidFill>
              </a:rPr>
              <a:t>Internal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Industry </a:t>
            </a:r>
            <a:r>
              <a:rPr lang="en-US" dirty="0">
                <a:solidFill>
                  <a:schemeClr val="bg1">
                    <a:lumMod val="95000"/>
                  </a:schemeClr>
                </a:solidFill>
                <a:sym typeface="Wingdings" panose="05000000000000000000" pitchFamily="2" charset="2"/>
              </a:rPr>
              <a:t></a:t>
            </a:r>
            <a:r>
              <a:rPr lang="en-US" dirty="0">
                <a:solidFill>
                  <a:schemeClr val="bg1">
                    <a:lumMod val="95000"/>
                  </a:schemeClr>
                </a:solidFill>
              </a:rPr>
              <a:t> Media Coverage</a:t>
            </a:r>
          </a:p>
        </p:txBody>
      </p:sp>
    </p:spTree>
    <p:extLst>
      <p:ext uri="{BB962C8B-B14F-4D97-AF65-F5344CB8AC3E}">
        <p14:creationId xmlns:p14="http://schemas.microsoft.com/office/powerpoint/2010/main" val="278311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Press Releases</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Press release examples I created and coordinated the distribution of for local and national media coverage.</a:t>
            </a:r>
          </a:p>
        </p:txBody>
      </p:sp>
      <p:pic>
        <p:nvPicPr>
          <p:cNvPr id="18" name="Picture 17">
            <a:extLst>
              <a:ext uri="{FF2B5EF4-FFF2-40B4-BE49-F238E27FC236}">
                <a16:creationId xmlns:a16="http://schemas.microsoft.com/office/drawing/2014/main" id="{A35F7952-0A8B-43A7-A863-55CE9D747F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392301">
            <a:off x="554945" y="1390233"/>
            <a:ext cx="3265496" cy="4114800"/>
          </a:xfrm>
          <a:prstGeom prst="rect">
            <a:avLst/>
          </a:prstGeom>
          <a:ln w="19050">
            <a:solidFill>
              <a:schemeClr val="bg1">
                <a:lumMod val="75000"/>
              </a:schemeClr>
            </a:solidFill>
          </a:ln>
          <a:effectLst>
            <a:outerShdw blurRad="228600" dist="50800" dir="600000" algn="ctr" rotWithShape="0">
              <a:schemeClr val="bg1">
                <a:lumMod val="85000"/>
                <a:alpha val="99000"/>
              </a:schemeClr>
            </a:outerShdw>
          </a:effectLst>
          <a:scene3d>
            <a:camera prst="perspectiveRight" fov="2700000">
              <a:rot lat="0" lon="20400000" rev="0"/>
            </a:camera>
            <a:lightRig rig="threePt" dir="t"/>
          </a:scene3d>
        </p:spPr>
      </p:pic>
      <p:pic>
        <p:nvPicPr>
          <p:cNvPr id="13" name="Picture 12">
            <a:extLst>
              <a:ext uri="{FF2B5EF4-FFF2-40B4-BE49-F238E27FC236}">
                <a16:creationId xmlns:a16="http://schemas.microsoft.com/office/drawing/2014/main" id="{CBDA90F7-61A6-4AFE-8E96-446EA2574119}"/>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rot="21377548">
            <a:off x="651314" y="4361871"/>
            <a:ext cx="3108960" cy="2057400"/>
          </a:xfrm>
          <a:prstGeom prst="rect">
            <a:avLst/>
          </a:prstGeom>
          <a:noFill/>
          <a:ln w="50800" cmpd="dbl">
            <a:solidFill>
              <a:schemeClr val="accent1">
                <a:lumMod val="50000"/>
              </a:schemeClr>
            </a:solidFill>
          </a:ln>
          <a:effectLst>
            <a:outerShdw blurRad="228600" dist="50800" dir="600000" algn="ctr" rotWithShape="0">
              <a:schemeClr val="bg1">
                <a:lumMod val="65000"/>
              </a:schemeClr>
            </a:outerShdw>
          </a:effectLst>
          <a:scene3d>
            <a:camera prst="perspectiveHeroicExtremeRightFacing" fov="3000000">
              <a:rot lat="0" lon="21556515" rev="60000"/>
            </a:camera>
            <a:lightRig rig="threePt" dir="t"/>
          </a:scene3d>
        </p:spPr>
      </p:pic>
      <p:pic>
        <p:nvPicPr>
          <p:cNvPr id="28" name="Picture 27">
            <a:extLst>
              <a:ext uri="{FF2B5EF4-FFF2-40B4-BE49-F238E27FC236}">
                <a16:creationId xmlns:a16="http://schemas.microsoft.com/office/drawing/2014/main" id="{FDBADF01-2A04-49C5-A98F-7E1AE7B52CA7}"/>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rot="21363317">
            <a:off x="3250044" y="1477854"/>
            <a:ext cx="3240748" cy="4405233"/>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lightRig rig="threePt" dir="t"/>
          </a:scene3d>
        </p:spPr>
      </p:pic>
      <p:pic>
        <p:nvPicPr>
          <p:cNvPr id="15" name="Picture 14">
            <a:extLst>
              <a:ext uri="{FF2B5EF4-FFF2-40B4-BE49-F238E27FC236}">
                <a16:creationId xmlns:a16="http://schemas.microsoft.com/office/drawing/2014/main" id="{64E0215D-9E69-43CA-A4A1-9F0465922681}"/>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rot="158801">
            <a:off x="3304058" y="4185411"/>
            <a:ext cx="3108960" cy="219456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1222764" lon="21039987" rev="226652"/>
            </a:camera>
            <a:lightRig rig="threePt" dir="t"/>
          </a:scene3d>
          <a:sp3d z="317500"/>
        </p:spPr>
      </p:pic>
      <p:pic>
        <p:nvPicPr>
          <p:cNvPr id="25" name="Picture 24">
            <a:extLst>
              <a:ext uri="{FF2B5EF4-FFF2-40B4-BE49-F238E27FC236}">
                <a16:creationId xmlns:a16="http://schemas.microsoft.com/office/drawing/2014/main" id="{AA16C1B3-7692-4BBA-ABF1-5D9920B951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25583">
            <a:off x="5722207" y="1580092"/>
            <a:ext cx="3273514" cy="4534172"/>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399999" rev="60000"/>
            </a:camera>
            <a:lightRig rig="threePt" dir="t"/>
          </a:scene3d>
        </p:spPr>
      </p:pic>
      <p:pic>
        <p:nvPicPr>
          <p:cNvPr id="17" name="Picture 16">
            <a:extLst>
              <a:ext uri="{FF2B5EF4-FFF2-40B4-BE49-F238E27FC236}">
                <a16:creationId xmlns:a16="http://schemas.microsoft.com/office/drawing/2014/main" id="{DB1F8326-801A-4B58-87AE-B5A32FD72A19}"/>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rot="201557">
            <a:off x="5753656" y="4267200"/>
            <a:ext cx="3200400" cy="2148840"/>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HeroicExtremeRightFacing" fov="3000000">
              <a:rot lat="624000" lon="20400000" rev="360000"/>
            </a:camera>
            <a:lightRig rig="threePt" dir="t"/>
          </a:scene3d>
          <a:sp3d z="-38100"/>
        </p:spPr>
      </p:pic>
      <p:pic>
        <p:nvPicPr>
          <p:cNvPr id="27" name="Picture 26">
            <a:extLst>
              <a:ext uri="{FF2B5EF4-FFF2-40B4-BE49-F238E27FC236}">
                <a16:creationId xmlns:a16="http://schemas.microsoft.com/office/drawing/2014/main" id="{B496F7AD-0D6F-4B03-ABA7-8325CCF44370}"/>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rot="21387265">
            <a:off x="8268129" y="1697673"/>
            <a:ext cx="3291840" cy="4509250"/>
          </a:xfrm>
          <a:prstGeom prst="rect">
            <a:avLst/>
          </a:prstGeom>
          <a:ln>
            <a:solidFill>
              <a:schemeClr val="bg1">
                <a:lumMod val="75000"/>
              </a:schemeClr>
            </a:solidFill>
          </a:ln>
          <a:effectLst>
            <a:outerShdw blurRad="228600" dist="50800" dir="600000" algn="ctr" rotWithShape="0">
              <a:schemeClr val="bg1">
                <a:lumMod val="85000"/>
                <a:alpha val="99000"/>
              </a:schemeClr>
            </a:outerShdw>
          </a:effectLst>
          <a:scene3d>
            <a:camera prst="perspectiveRight">
              <a:rot lat="0" lon="20400000" rev="0"/>
            </a:camera>
            <a:lightRig rig="threePt" dir="t"/>
          </a:scene3d>
        </p:spPr>
      </p:pic>
      <p:pic>
        <p:nvPicPr>
          <p:cNvPr id="8" name="Picture 7">
            <a:extLst>
              <a:ext uri="{FF2B5EF4-FFF2-40B4-BE49-F238E27FC236}">
                <a16:creationId xmlns:a16="http://schemas.microsoft.com/office/drawing/2014/main" id="{E43590B3-3D50-49DC-9A38-4D396C2E1DB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49344">
            <a:off x="8352965" y="4367581"/>
            <a:ext cx="3383280" cy="2142045"/>
          </a:xfrm>
          <a:prstGeom prst="rect">
            <a:avLst/>
          </a:prstGeom>
          <a:ln w="50800" cmpd="dbl">
            <a:solidFill>
              <a:schemeClr val="accent1">
                <a:lumMod val="50000"/>
              </a:schemeClr>
            </a:solidFill>
          </a:ln>
          <a:effectLst>
            <a:outerShdw blurRad="228600" dist="50800" dir="600000" algn="ctr" rotWithShape="0">
              <a:schemeClr val="bg1">
                <a:lumMod val="65000"/>
                <a:alpha val="99000"/>
              </a:schemeClr>
            </a:outerShdw>
          </a:effectLst>
          <a:scene3d>
            <a:camera prst="perspectiveContrastingRightFacing" fov="3000000">
              <a:rot lat="600000" lon="21000000" rev="420000"/>
            </a:camera>
            <a:lightRig rig="threePt" dir="t"/>
          </a:scene3d>
          <a:sp3d z="-292100"/>
        </p:spPr>
      </p:pic>
      <p:sp>
        <p:nvSpPr>
          <p:cNvPr id="3" name="Slide Number Placeholder 2">
            <a:extLst>
              <a:ext uri="{FF2B5EF4-FFF2-40B4-BE49-F238E27FC236}">
                <a16:creationId xmlns:a16="http://schemas.microsoft.com/office/drawing/2014/main" id="{E1F979FB-6280-3905-1DBA-B377288621F3}"/>
              </a:ext>
            </a:extLst>
          </p:cNvPr>
          <p:cNvSpPr>
            <a:spLocks noGrp="1"/>
          </p:cNvSpPr>
          <p:nvPr>
            <p:ph type="sldNum" sz="quarter" idx="12"/>
          </p:nvPr>
        </p:nvSpPr>
        <p:spPr/>
        <p:txBody>
          <a:bodyPr/>
          <a:lstStyle/>
          <a:p>
            <a:fld id="{96E69268-9C8B-4EBF-A9EE-DC5DC2D48DC3}" type="slidenum">
              <a:rPr lang="en-US" smtClean="0"/>
              <a:pPr/>
              <a:t>20</a:t>
            </a:fld>
            <a:endParaRPr lang="en-US"/>
          </a:p>
        </p:txBody>
      </p:sp>
    </p:spTree>
    <p:extLst>
      <p:ext uri="{BB962C8B-B14F-4D97-AF65-F5344CB8AC3E}">
        <p14:creationId xmlns:p14="http://schemas.microsoft.com/office/powerpoint/2010/main" val="384138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75000"/>
                    <a:lumOff val="25000"/>
                  </a:schemeClr>
                </a:solidFill>
              </a:rPr>
              <a:t>Media Production</a:t>
            </a:r>
            <a:endParaRPr lang="en-IN" sz="2800" dirty="0">
              <a:solidFill>
                <a:schemeClr val="tx1">
                  <a:lumMod val="75000"/>
                  <a:lumOff val="25000"/>
                </a:schemeClr>
              </a:solidFill>
            </a:endParaRPr>
          </a:p>
        </p:txBody>
      </p:sp>
      <p:pic>
        <p:nvPicPr>
          <p:cNvPr id="3" name="Picture 2">
            <a:extLst>
              <a:ext uri="{FF2B5EF4-FFF2-40B4-BE49-F238E27FC236}">
                <a16:creationId xmlns:a16="http://schemas.microsoft.com/office/drawing/2014/main" id="{A93AD89A-DC4B-4813-AF64-1F71D8C81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517" y="1529178"/>
            <a:ext cx="9961792" cy="5192298"/>
          </a:xfrm>
          <a:prstGeom prst="rect">
            <a:avLst/>
          </a:prstGeom>
          <a:solidFill>
            <a:srgbClr val="EEF7F8"/>
          </a:solidFill>
          <a:effectLst>
            <a:outerShdw blurRad="50800" dist="50800" dir="5400000" algn="ctr" rotWithShape="0">
              <a:schemeClr val="bg1">
                <a:lumMod val="95000"/>
              </a:schemeClr>
            </a:outerShdw>
            <a:softEdge rad="12700"/>
          </a:effectLst>
        </p:spPr>
      </p:pic>
      <p:sp>
        <p:nvSpPr>
          <p:cNvPr id="66" name="TextBox 65">
            <a:extLst>
              <a:ext uri="{FF2B5EF4-FFF2-40B4-BE49-F238E27FC236}">
                <a16:creationId xmlns:a16="http://schemas.microsoft.com/office/drawing/2014/main" id="{E060CAE6-32A8-4CB4-ADA5-90B4801816E6}"/>
              </a:ext>
            </a:extLst>
          </p:cNvPr>
          <p:cNvSpPr txBox="1"/>
          <p:nvPr/>
        </p:nvSpPr>
        <p:spPr>
          <a:xfrm>
            <a:off x="531812" y="914400"/>
            <a:ext cx="10543496" cy="646331"/>
          </a:xfrm>
          <a:prstGeom prst="rect">
            <a:avLst/>
          </a:prstGeom>
          <a:noFill/>
        </p:spPr>
        <p:txBody>
          <a:bodyPr wrap="square" rtlCol="0">
            <a:spAutoFit/>
          </a:bodyPr>
          <a:lstStyle/>
          <a:p>
            <a:r>
              <a:rPr lang="en-US" sz="1800" dirty="0">
                <a:solidFill>
                  <a:schemeClr val="tx1">
                    <a:lumMod val="65000"/>
                    <a:lumOff val="35000"/>
                  </a:schemeClr>
                </a:solidFill>
              </a:rPr>
              <a:t>In addition to a career as a writer, editor and content strategist, I have experience in all areas of print and digital media production, including magazines, newsletters, Web sites, video, podcasts and social media. </a:t>
            </a:r>
          </a:p>
        </p:txBody>
      </p:sp>
      <p:sp>
        <p:nvSpPr>
          <p:cNvPr id="4" name="Slide Number Placeholder 3">
            <a:extLst>
              <a:ext uri="{FF2B5EF4-FFF2-40B4-BE49-F238E27FC236}">
                <a16:creationId xmlns:a16="http://schemas.microsoft.com/office/drawing/2014/main" id="{273EFA46-879F-2C87-9EFC-5A5AEFF4DAC8}"/>
              </a:ext>
            </a:extLst>
          </p:cNvPr>
          <p:cNvSpPr>
            <a:spLocks noGrp="1"/>
          </p:cNvSpPr>
          <p:nvPr>
            <p:ph type="sldNum" sz="quarter" idx="12"/>
          </p:nvPr>
        </p:nvSpPr>
        <p:spPr/>
        <p:txBody>
          <a:bodyPr/>
          <a:lstStyle/>
          <a:p>
            <a:fld id="{96E69268-9C8B-4EBF-A9EE-DC5DC2D48DC3}" type="slidenum">
              <a:rPr lang="en-US" smtClean="0"/>
              <a:pPr/>
              <a:t>21</a:t>
            </a:fld>
            <a:endParaRPr lang="en-US"/>
          </a:p>
        </p:txBody>
      </p:sp>
    </p:spTree>
    <p:extLst>
      <p:ext uri="{BB962C8B-B14F-4D97-AF65-F5344CB8AC3E}">
        <p14:creationId xmlns:p14="http://schemas.microsoft.com/office/powerpoint/2010/main" val="35355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6753D-CB25-4EB3-AA1F-48C30CCFF0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55760">
            <a:off x="8820099" y="934909"/>
            <a:ext cx="2907712" cy="3464223"/>
          </a:xfrm>
          <a:prstGeom prst="rect">
            <a:avLst/>
          </a:prstGeom>
          <a:ln w="19050">
            <a:solidFill>
              <a:schemeClr val="bg1">
                <a:lumMod val="85000"/>
              </a:schemeClr>
            </a:solidFill>
          </a:ln>
          <a:effectLst>
            <a:outerShdw blurRad="127000" dist="50800" dir="600000" algn="ctr" rotWithShape="0">
              <a:schemeClr val="bg1">
                <a:lumMod val="95000"/>
              </a:schemeClr>
            </a:outerShdw>
          </a:effectLst>
        </p:spPr>
      </p:pic>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EHR University Grand Opening – Executive Health Resources </a:t>
            </a:r>
            <a:r>
              <a:rPr lang="en-US" sz="2000" dirty="0"/>
              <a:t>(2011)</a:t>
            </a:r>
          </a:p>
        </p:txBody>
      </p:sp>
      <p:sp>
        <p:nvSpPr>
          <p:cNvPr id="9" name="TextBox 8">
            <a:extLst>
              <a:ext uri="{FF2B5EF4-FFF2-40B4-BE49-F238E27FC236}">
                <a16:creationId xmlns:a16="http://schemas.microsoft.com/office/drawing/2014/main" id="{4D1E7FD3-80FD-4D32-8A4C-7040A92090E2}"/>
              </a:ext>
            </a:extLst>
          </p:cNvPr>
          <p:cNvSpPr txBox="1"/>
          <p:nvPr/>
        </p:nvSpPr>
        <p:spPr>
          <a:xfrm>
            <a:off x="531812" y="990600"/>
            <a:ext cx="8152006" cy="923330"/>
          </a:xfrm>
          <a:prstGeom prst="rect">
            <a:avLst/>
          </a:prstGeom>
          <a:noFill/>
        </p:spPr>
        <p:txBody>
          <a:bodyPr wrap="square" rtlCol="0">
            <a:spAutoFit/>
          </a:bodyPr>
          <a:lstStyle/>
          <a:p>
            <a:r>
              <a:rPr lang="en-US" sz="1800" dirty="0">
                <a:solidFill>
                  <a:schemeClr val="tx1">
                    <a:lumMod val="65000"/>
                    <a:lumOff val="35000"/>
                  </a:schemeClr>
                </a:solidFill>
              </a:rPr>
              <a:t>I successfully organized the grand opening event of the company’s new training facility – branded EHR University – inviting company executives, employees, political leadership and local and business media to promote bringing new jobs to the region.</a:t>
            </a:r>
          </a:p>
        </p:txBody>
      </p:sp>
      <p:pic>
        <p:nvPicPr>
          <p:cNvPr id="14" name="Picture 13">
            <a:extLst>
              <a:ext uri="{FF2B5EF4-FFF2-40B4-BE49-F238E27FC236}">
                <a16:creationId xmlns:a16="http://schemas.microsoft.com/office/drawing/2014/main" id="{CC41DF22-4827-49ED-9BBA-2E93ED038B23}"/>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9000"/>
                    </a14:imgEffect>
                    <a14:imgEffect>
                      <a14:brightnessContrast bright="39000" contrast="-31000"/>
                    </a14:imgEffect>
                  </a14:imgLayer>
                </a14:imgProps>
              </a:ext>
              <a:ext uri="{28A0092B-C50C-407E-A947-70E740481C1C}">
                <a14:useLocalDpi xmlns:a14="http://schemas.microsoft.com/office/drawing/2010/main"/>
              </a:ext>
            </a:extLst>
          </a:blip>
          <a:stretch>
            <a:fillRect/>
          </a:stretch>
        </p:blipFill>
        <p:spPr>
          <a:xfrm>
            <a:off x="7446512" y="4056046"/>
            <a:ext cx="4175921" cy="2192354"/>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6" name="Picture 15">
            <a:extLst>
              <a:ext uri="{FF2B5EF4-FFF2-40B4-BE49-F238E27FC236}">
                <a16:creationId xmlns:a16="http://schemas.microsoft.com/office/drawing/2014/main" id="{ECE29E88-D60D-41AA-9631-52EF484786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9135" y="4857009"/>
            <a:ext cx="2774683" cy="1726352"/>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8" name="Picture 17">
            <a:extLst>
              <a:ext uri="{FF2B5EF4-FFF2-40B4-BE49-F238E27FC236}">
                <a16:creationId xmlns:a16="http://schemas.microsoft.com/office/drawing/2014/main" id="{91F4D14A-ACF1-4E4D-A2FE-25F5CCE6A5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967" y="4587564"/>
            <a:ext cx="2905045" cy="1965636"/>
          </a:xfrm>
          <a:prstGeom prst="rect">
            <a:avLst/>
          </a:prstGeom>
          <a:ln w="19050">
            <a:solidFill>
              <a:schemeClr val="bg1">
                <a:lumMod val="75000"/>
              </a:schemeClr>
            </a:solidFill>
          </a:ln>
          <a:effectLst>
            <a:outerShdw blurRad="76200" dist="38100" dir="600000" algn="ctr" rotWithShape="0">
              <a:schemeClr val="bg1">
                <a:lumMod val="85000"/>
              </a:schemeClr>
            </a:outerShdw>
          </a:effectLst>
        </p:spPr>
      </p:pic>
      <p:pic>
        <p:nvPicPr>
          <p:cNvPr id="12" name="Picture 11">
            <a:extLst>
              <a:ext uri="{FF2B5EF4-FFF2-40B4-BE49-F238E27FC236}">
                <a16:creationId xmlns:a16="http://schemas.microsoft.com/office/drawing/2014/main" id="{5C1D2A33-8345-414B-BCC8-EA6EFEF28C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8836" y="4320932"/>
            <a:ext cx="2585576" cy="2079868"/>
          </a:xfrm>
          <a:prstGeom prst="rect">
            <a:avLst/>
          </a:prstGeom>
          <a:ln w="19050">
            <a:solidFill>
              <a:schemeClr val="bg1">
                <a:lumMod val="75000"/>
              </a:schemeClr>
            </a:solidFill>
          </a:ln>
          <a:effectLst>
            <a:outerShdw blurRad="76200" dist="38100" dir="600000" algn="ctr" rotWithShape="0">
              <a:schemeClr val="bg1">
                <a:lumMod val="75000"/>
              </a:schemeClr>
            </a:outerShdw>
          </a:effectLst>
        </p:spPr>
      </p:pic>
      <p:sp>
        <p:nvSpPr>
          <p:cNvPr id="21" name="TextBox 20">
            <a:extLst>
              <a:ext uri="{FF2B5EF4-FFF2-40B4-BE49-F238E27FC236}">
                <a16:creationId xmlns:a16="http://schemas.microsoft.com/office/drawing/2014/main" id="{884A41B0-D8F3-45A5-A662-698801130AF1}"/>
              </a:ext>
            </a:extLst>
          </p:cNvPr>
          <p:cNvSpPr txBox="1"/>
          <p:nvPr/>
        </p:nvSpPr>
        <p:spPr>
          <a:xfrm>
            <a:off x="622301" y="2036144"/>
            <a:ext cx="6749460" cy="646331"/>
          </a:xfrm>
          <a:prstGeom prst="rect">
            <a:avLst/>
          </a:prstGeom>
          <a:solidFill>
            <a:schemeClr val="tx2">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Media/politicians invited, citing the event’s community importance</a:t>
            </a:r>
          </a:p>
          <a:p>
            <a:pPr marL="182880" indent="-182880">
              <a:buFont typeface="Arial" panose="020B0604020202020204" pitchFamily="34" charset="0"/>
              <a:buChar char="•"/>
            </a:pPr>
            <a:r>
              <a:rPr lang="en-US" sz="1800" dirty="0">
                <a:solidFill>
                  <a:schemeClr val="bg1"/>
                </a:solidFill>
              </a:rPr>
              <a:t>Media kits produced for press distribution</a:t>
            </a:r>
          </a:p>
        </p:txBody>
      </p:sp>
      <p:sp>
        <p:nvSpPr>
          <p:cNvPr id="22" name="TextBox 21">
            <a:extLst>
              <a:ext uri="{FF2B5EF4-FFF2-40B4-BE49-F238E27FC236}">
                <a16:creationId xmlns:a16="http://schemas.microsoft.com/office/drawing/2014/main" id="{9A867889-0D77-43B1-AB0E-BA38A2F49E15}"/>
              </a:ext>
            </a:extLst>
          </p:cNvPr>
          <p:cNvSpPr txBox="1"/>
          <p:nvPr/>
        </p:nvSpPr>
        <p:spPr>
          <a:xfrm>
            <a:off x="850900" y="2794782"/>
            <a:ext cx="6749460" cy="646331"/>
          </a:xfrm>
          <a:prstGeom prst="rect">
            <a:avLst/>
          </a:prstGeom>
          <a:solidFill>
            <a:srgbClr val="0593B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Ribbon-cutting ceremony agenda planned/implemented</a:t>
            </a:r>
          </a:p>
          <a:p>
            <a:pPr marL="182880" indent="-182880">
              <a:buFont typeface="Arial" panose="020B0604020202020204" pitchFamily="34" charset="0"/>
              <a:buChar char="•"/>
            </a:pPr>
            <a:r>
              <a:rPr lang="en-US" sz="1800" dirty="0">
                <a:solidFill>
                  <a:schemeClr val="bg1"/>
                </a:solidFill>
              </a:rPr>
              <a:t>Presentation content created for company leadership</a:t>
            </a:r>
          </a:p>
        </p:txBody>
      </p:sp>
      <p:sp>
        <p:nvSpPr>
          <p:cNvPr id="23" name="TextBox 22">
            <a:extLst>
              <a:ext uri="{FF2B5EF4-FFF2-40B4-BE49-F238E27FC236}">
                <a16:creationId xmlns:a16="http://schemas.microsoft.com/office/drawing/2014/main" id="{EB0C0D11-749E-4521-A37A-899805C282C6}"/>
              </a:ext>
            </a:extLst>
          </p:cNvPr>
          <p:cNvSpPr txBox="1"/>
          <p:nvPr/>
        </p:nvSpPr>
        <p:spPr>
          <a:xfrm>
            <a:off x="1097552" y="3544669"/>
            <a:ext cx="6749460" cy="646331"/>
          </a:xfrm>
          <a:prstGeom prst="rect">
            <a:avLst/>
          </a:prstGeom>
          <a:solidFill>
            <a:schemeClr val="accent3">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indent="-182880">
              <a:buFont typeface="Arial" panose="020B0604020202020204" pitchFamily="34" charset="0"/>
              <a:buChar char="•"/>
            </a:pPr>
            <a:r>
              <a:rPr lang="en-US" sz="1800" dirty="0">
                <a:solidFill>
                  <a:schemeClr val="bg1"/>
                </a:solidFill>
              </a:rPr>
              <a:t>Press release (with leadership/politician quotes) distributed</a:t>
            </a:r>
          </a:p>
          <a:p>
            <a:pPr marL="182880" indent="-182880">
              <a:buFont typeface="Arial" panose="020B0604020202020204" pitchFamily="34" charset="0"/>
              <a:buChar char="•"/>
            </a:pPr>
            <a:r>
              <a:rPr lang="en-US" sz="1800" dirty="0">
                <a:solidFill>
                  <a:schemeClr val="bg1"/>
                </a:solidFill>
              </a:rPr>
              <a:t>Media results tracked and presented to leadership</a:t>
            </a:r>
          </a:p>
        </p:txBody>
      </p:sp>
      <p:sp>
        <p:nvSpPr>
          <p:cNvPr id="24" name="Arrow: Down 23">
            <a:extLst>
              <a:ext uri="{FF2B5EF4-FFF2-40B4-BE49-F238E27FC236}">
                <a16:creationId xmlns:a16="http://schemas.microsoft.com/office/drawing/2014/main" id="{C16DBC0F-F2D8-4F49-B6B6-6517B9D496FB}"/>
              </a:ext>
            </a:extLst>
          </p:cNvPr>
          <p:cNvSpPr/>
          <p:nvPr/>
        </p:nvSpPr>
        <p:spPr>
          <a:xfrm>
            <a:off x="6663761" y="2493821"/>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844A92F6-A0E1-4838-9186-F0F53B9B1598}"/>
              </a:ext>
            </a:extLst>
          </p:cNvPr>
          <p:cNvSpPr/>
          <p:nvPr/>
        </p:nvSpPr>
        <p:spPr>
          <a:xfrm>
            <a:off x="6930461" y="3260445"/>
            <a:ext cx="533400" cy="464893"/>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2A4F9C-C12B-7174-6507-569B1460B376}"/>
              </a:ext>
            </a:extLst>
          </p:cNvPr>
          <p:cNvSpPr>
            <a:spLocks noGrp="1"/>
          </p:cNvSpPr>
          <p:nvPr>
            <p:ph type="sldNum" sz="quarter" idx="12"/>
          </p:nvPr>
        </p:nvSpPr>
        <p:spPr/>
        <p:txBody>
          <a:bodyPr/>
          <a:lstStyle/>
          <a:p>
            <a:fld id="{96E69268-9C8B-4EBF-A9EE-DC5DC2D48DC3}" type="slidenum">
              <a:rPr lang="en-US" smtClean="0"/>
              <a:pPr/>
              <a:t>22</a:t>
            </a:fld>
            <a:endParaRPr lang="en-US"/>
          </a:p>
        </p:txBody>
      </p:sp>
    </p:spTree>
    <p:extLst>
      <p:ext uri="{BB962C8B-B14F-4D97-AF65-F5344CB8AC3E}">
        <p14:creationId xmlns:p14="http://schemas.microsoft.com/office/powerpoint/2010/main" val="314614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p:cNvGrpSpPr/>
          <p:nvPr/>
        </p:nvGrpSpPr>
        <p:grpSpPr>
          <a:xfrm>
            <a:off x="2817812" y="3832809"/>
            <a:ext cx="2219504" cy="2256291"/>
            <a:chOff x="2817812" y="3490511"/>
            <a:chExt cx="2219504" cy="2256291"/>
          </a:xfrm>
        </p:grpSpPr>
        <p:sp>
          <p:nvSpPr>
            <p:cNvPr id="82" name="Chevron 81"/>
            <p:cNvSpPr/>
            <p:nvPr/>
          </p:nvSpPr>
          <p:spPr>
            <a:xfrm>
              <a:off x="2878078" y="3490511"/>
              <a:ext cx="2159238" cy="302046"/>
            </a:xfrm>
            <a:prstGeom prst="chevron">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7" name="Group 26"/>
            <p:cNvGrpSpPr/>
            <p:nvPr/>
          </p:nvGrpSpPr>
          <p:grpSpPr>
            <a:xfrm>
              <a:off x="2817812" y="3938702"/>
              <a:ext cx="2037971" cy="1808100"/>
              <a:chOff x="2817812" y="3938702"/>
              <a:chExt cx="2037971" cy="1808100"/>
            </a:xfrm>
          </p:grpSpPr>
          <p:sp>
            <p:nvSpPr>
              <p:cNvPr id="137" name="TextBox 136"/>
              <p:cNvSpPr txBox="1"/>
              <p:nvPr/>
            </p:nvSpPr>
            <p:spPr>
              <a:xfrm>
                <a:off x="3516604" y="3938702"/>
                <a:ext cx="870751" cy="461665"/>
              </a:xfrm>
              <a:prstGeom prst="rect">
                <a:avLst/>
              </a:prstGeom>
              <a:noFill/>
            </p:spPr>
            <p:txBody>
              <a:bodyPr wrap="none" rtlCol="0">
                <a:spAutoFit/>
              </a:bodyPr>
              <a:lstStyle/>
              <a:p>
                <a:pPr algn="ctr"/>
                <a:r>
                  <a:rPr lang="en-IN" b="1" dirty="0">
                    <a:solidFill>
                      <a:srgbClr val="246181"/>
                    </a:solidFill>
                    <a:latin typeface="Arial" panose="020B0604020202020204" pitchFamily="34" charset="0"/>
                    <a:cs typeface="Arial" panose="020B0604020202020204" pitchFamily="34" charset="0"/>
                  </a:rPr>
                  <a:t>2014</a:t>
                </a:r>
              </a:p>
            </p:txBody>
          </p:sp>
          <p:sp>
            <p:nvSpPr>
              <p:cNvPr id="164" name="TextBox 163"/>
              <p:cNvSpPr txBox="1"/>
              <p:nvPr/>
            </p:nvSpPr>
            <p:spPr>
              <a:xfrm>
                <a:off x="2817812" y="4657273"/>
                <a:ext cx="2037971" cy="1089529"/>
              </a:xfrm>
              <a:prstGeom prst="rect">
                <a:avLst/>
              </a:prstGeom>
              <a:noFill/>
            </p:spPr>
            <p:txBody>
              <a:bodyPr wrap="square" lIns="91440" rIns="45720"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“Optum” noted in media references, web sites, internal/external materials and communications to condition clients to rebrand. (Overall Team Lead)</a:t>
                </a:r>
              </a:p>
            </p:txBody>
          </p:sp>
        </p:grpSp>
      </p:grpSp>
      <p:sp>
        <p:nvSpPr>
          <p:cNvPr id="4" name="Title 3"/>
          <p:cNvSpPr>
            <a:spLocks noGrp="1"/>
          </p:cNvSpPr>
          <p:nvPr>
            <p:ph type="title"/>
          </p:nvPr>
        </p:nvSpPr>
        <p:spPr>
          <a:xfrm>
            <a:off x="609441" y="343871"/>
            <a:ext cx="10969943" cy="570529"/>
          </a:xfrm>
        </p:spPr>
        <p:txBody>
          <a:bodyPr/>
          <a:lstStyle/>
          <a:p>
            <a:r>
              <a:rPr lang="en-IN" sz="2800" dirty="0"/>
              <a:t>Rebranding Campaign – Optum </a:t>
            </a:r>
            <a:r>
              <a:rPr lang="en-IN" sz="2000" dirty="0"/>
              <a:t>(2014-2019)</a:t>
            </a:r>
            <a:endParaRPr lang="en-US" sz="2000" dirty="0"/>
          </a:p>
        </p:txBody>
      </p:sp>
      <p:grpSp>
        <p:nvGrpSpPr>
          <p:cNvPr id="25" name="Group 24"/>
          <p:cNvGrpSpPr/>
          <p:nvPr/>
        </p:nvGrpSpPr>
        <p:grpSpPr>
          <a:xfrm>
            <a:off x="1119904" y="1958472"/>
            <a:ext cx="1545508" cy="1789128"/>
            <a:chOff x="1058866" y="1616174"/>
            <a:chExt cx="1545508" cy="1789128"/>
          </a:xfrm>
        </p:grpSpPr>
        <p:sp>
          <p:nvSpPr>
            <p:cNvPr id="134" name="TextBox 133"/>
            <p:cNvSpPr txBox="1"/>
            <p:nvPr/>
          </p:nvSpPr>
          <p:spPr>
            <a:xfrm>
              <a:off x="1393159" y="2943637"/>
              <a:ext cx="870751" cy="461665"/>
            </a:xfrm>
            <a:prstGeom prst="rect">
              <a:avLst/>
            </a:prstGeom>
            <a:noFill/>
          </p:spPr>
          <p:txBody>
            <a:bodyPr wrap="none" rtlCol="0">
              <a:spAutoFit/>
            </a:bodyPr>
            <a:lstStyle/>
            <a:p>
              <a:pPr algn="ctr"/>
              <a:r>
                <a:rPr lang="en-IN" b="1" dirty="0">
                  <a:solidFill>
                    <a:schemeClr val="tx2">
                      <a:lumMod val="75000"/>
                    </a:schemeClr>
                  </a:solidFill>
                  <a:latin typeface="Arial" panose="020B0604020202020204" pitchFamily="34" charset="0"/>
                  <a:cs typeface="Arial" panose="020B0604020202020204" pitchFamily="34" charset="0"/>
                </a:rPr>
                <a:t>2010</a:t>
              </a:r>
            </a:p>
          </p:txBody>
        </p:sp>
        <p:sp>
          <p:nvSpPr>
            <p:cNvPr id="163" name="TextBox 162"/>
            <p:cNvSpPr txBox="1"/>
            <p:nvPr/>
          </p:nvSpPr>
          <p:spPr>
            <a:xfrm>
              <a:off x="1058866" y="1616174"/>
              <a:ext cx="1545508" cy="1255728"/>
            </a:xfrm>
            <a:prstGeom prst="rect">
              <a:avLst/>
            </a:prstGeom>
            <a:noFill/>
          </p:spPr>
          <p:txBody>
            <a:bodyPr wrap="square" rtlCol="0" anchor="ctr" anchorCtr="0">
              <a:spAutoFit/>
            </a:bodyPr>
            <a:lstStyle/>
            <a:p>
              <a:pPr algn="ctr">
                <a:lnSpc>
                  <a:spcPct val="90000"/>
                </a:lnSpc>
              </a:pPr>
              <a:r>
                <a:rPr lang="en-U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Optum retains legacy name due to the strength of the brand and recognition with clients and in the industry.</a:t>
              </a:r>
              <a:r>
                <a:rPr lang="en-US" sz="1200" kern="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40" name="Group 39"/>
          <p:cNvGrpSpPr/>
          <p:nvPr/>
        </p:nvGrpSpPr>
        <p:grpSpPr>
          <a:xfrm>
            <a:off x="5200002" y="1854672"/>
            <a:ext cx="1635796" cy="1892928"/>
            <a:chOff x="5200002" y="1512374"/>
            <a:chExt cx="1635796" cy="1892928"/>
          </a:xfrm>
        </p:grpSpPr>
        <p:sp>
          <p:nvSpPr>
            <p:cNvPr id="135" name="TextBox 134"/>
            <p:cNvSpPr txBox="1"/>
            <p:nvPr/>
          </p:nvSpPr>
          <p:spPr>
            <a:xfrm>
              <a:off x="5637716" y="2943637"/>
              <a:ext cx="870751" cy="461665"/>
            </a:xfrm>
            <a:prstGeom prst="rect">
              <a:avLst/>
            </a:prstGeom>
            <a:noFill/>
          </p:spPr>
          <p:txBody>
            <a:bodyPr wrap="none" rtlCol="0">
              <a:spAutoFit/>
            </a:bodyPr>
            <a:lstStyle/>
            <a:p>
              <a:pPr algn="ctr"/>
              <a:r>
                <a:rPr lang="en-IN" b="1" dirty="0">
                  <a:solidFill>
                    <a:srgbClr val="02A4A4"/>
                  </a:solidFill>
                  <a:latin typeface="Arial" panose="020B0604020202020204" pitchFamily="34" charset="0"/>
                  <a:cs typeface="Arial" panose="020B0604020202020204" pitchFamily="34" charset="0"/>
                </a:rPr>
                <a:t>2016</a:t>
              </a:r>
            </a:p>
          </p:txBody>
        </p:sp>
        <p:sp>
          <p:nvSpPr>
            <p:cNvPr id="165" name="TextBox 164"/>
            <p:cNvSpPr txBox="1"/>
            <p:nvPr/>
          </p:nvSpPr>
          <p:spPr>
            <a:xfrm>
              <a:off x="5200002" y="1512374"/>
              <a:ext cx="1635796"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Legacy name combined with “Optum” in all communications and external materials and now used with Optum logo. (Overall Team Lead)  </a:t>
              </a:r>
            </a:p>
          </p:txBody>
        </p:sp>
      </p:grpSp>
      <p:grpSp>
        <p:nvGrpSpPr>
          <p:cNvPr id="28" name="Group 27"/>
          <p:cNvGrpSpPr/>
          <p:nvPr/>
        </p:nvGrpSpPr>
        <p:grpSpPr>
          <a:xfrm>
            <a:off x="7237413" y="4281000"/>
            <a:ext cx="2038654" cy="2119800"/>
            <a:chOff x="7237413" y="3938702"/>
            <a:chExt cx="2038654" cy="2119800"/>
          </a:xfrm>
        </p:grpSpPr>
        <p:sp>
          <p:nvSpPr>
            <p:cNvPr id="138" name="TextBox 137"/>
            <p:cNvSpPr txBox="1"/>
            <p:nvPr/>
          </p:nvSpPr>
          <p:spPr>
            <a:xfrm>
              <a:off x="7571752" y="3938702"/>
              <a:ext cx="1316386" cy="461665"/>
            </a:xfrm>
            <a:prstGeom prst="rect">
              <a:avLst/>
            </a:prstGeom>
            <a:noFill/>
          </p:spPr>
          <p:txBody>
            <a:bodyPr wrap="none" rtlCol="0">
              <a:spAutoFit/>
            </a:bodyPr>
            <a:lstStyle/>
            <a:p>
              <a:pPr algn="ctr"/>
              <a:r>
                <a:rPr lang="en-IN" b="1" dirty="0">
                  <a:solidFill>
                    <a:srgbClr val="41907D"/>
                  </a:solidFill>
                  <a:latin typeface="Arial" panose="020B0604020202020204" pitchFamily="34" charset="0"/>
                  <a:cs typeface="Arial" panose="020B0604020202020204" pitchFamily="34" charset="0"/>
                </a:rPr>
                <a:t>2017-18</a:t>
              </a:r>
            </a:p>
          </p:txBody>
        </p:sp>
        <p:sp>
          <p:nvSpPr>
            <p:cNvPr id="166" name="TextBox 165"/>
            <p:cNvSpPr txBox="1"/>
            <p:nvPr/>
          </p:nvSpPr>
          <p:spPr>
            <a:xfrm>
              <a:off x="7237413" y="4470375"/>
              <a:ext cx="2038654" cy="1588127"/>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Full launch of Optum brand includes media pitches, direct mailings, industry event promotions, FAQs and internal/external Web site/materials refresh (Team Lead, content employee and client messaging). </a:t>
              </a:r>
            </a:p>
          </p:txBody>
        </p:sp>
      </p:grpSp>
      <p:grpSp>
        <p:nvGrpSpPr>
          <p:cNvPr id="29" name="Group 28"/>
          <p:cNvGrpSpPr/>
          <p:nvPr/>
        </p:nvGrpSpPr>
        <p:grpSpPr>
          <a:xfrm>
            <a:off x="9500376" y="1768585"/>
            <a:ext cx="1909290" cy="1979015"/>
            <a:chOff x="9500376" y="1443074"/>
            <a:chExt cx="1909290" cy="1962228"/>
          </a:xfrm>
        </p:grpSpPr>
        <p:sp>
          <p:nvSpPr>
            <p:cNvPr id="136" name="TextBox 135"/>
            <p:cNvSpPr txBox="1"/>
            <p:nvPr/>
          </p:nvSpPr>
          <p:spPr>
            <a:xfrm>
              <a:off x="9930376" y="2943637"/>
              <a:ext cx="870751" cy="461665"/>
            </a:xfrm>
            <a:prstGeom prst="rect">
              <a:avLst/>
            </a:prstGeom>
            <a:noFill/>
          </p:spPr>
          <p:txBody>
            <a:bodyPr wrap="none" rtlCol="0">
              <a:spAutoFit/>
            </a:bodyPr>
            <a:lstStyle/>
            <a:p>
              <a:pPr algn="ctr"/>
              <a:r>
                <a:rPr lang="en-IN" b="1" dirty="0">
                  <a:solidFill>
                    <a:schemeClr val="accent3">
                      <a:lumMod val="50000"/>
                    </a:schemeClr>
                  </a:solidFill>
                  <a:latin typeface="Arial" panose="020B0604020202020204" pitchFamily="34" charset="0"/>
                  <a:cs typeface="Arial" panose="020B0604020202020204" pitchFamily="34" charset="0"/>
                </a:rPr>
                <a:t>2019</a:t>
              </a:r>
            </a:p>
          </p:txBody>
        </p:sp>
        <p:sp>
          <p:nvSpPr>
            <p:cNvPr id="167" name="TextBox 166"/>
            <p:cNvSpPr txBox="1"/>
            <p:nvPr/>
          </p:nvSpPr>
          <p:spPr>
            <a:xfrm>
              <a:off x="9500376" y="1443074"/>
              <a:ext cx="1909290" cy="1421928"/>
            </a:xfrm>
            <a:prstGeom prst="rect">
              <a:avLst/>
            </a:prstGeom>
            <a:noFill/>
          </p:spPr>
          <p:txBody>
            <a:bodyPr wrap="square" rtlCol="0" anchor="ctr" anchorCtr="0">
              <a:spAutoFit/>
            </a:bodyPr>
            <a:lstStyle/>
            <a:p>
              <a:pPr algn="ctr">
                <a:lnSpc>
                  <a:spcPct val="90000"/>
                </a:lnSpc>
              </a:pPr>
              <a:r>
                <a:rPr lang="en-US" sz="1200" kern="0" dirty="0">
                  <a:solidFill>
                    <a:schemeClr val="tx1">
                      <a:lumMod val="75000"/>
                      <a:lumOff val="25000"/>
                    </a:schemeClr>
                  </a:solidFill>
                  <a:latin typeface="Arial" panose="020B0604020202020204" pitchFamily="34" charset="0"/>
                  <a:cs typeface="Arial" panose="020B0604020202020204" pitchFamily="34" charset="0"/>
                </a:rPr>
                <a:t>Supplemental campaign to promote the new internal business unit and its place in the Optum organization and industry. (Team Lead, external content and client messaging)</a:t>
              </a:r>
            </a:p>
          </p:txBody>
        </p:sp>
      </p:grpSp>
      <p:grpSp>
        <p:nvGrpSpPr>
          <p:cNvPr id="43" name="Group 42"/>
          <p:cNvGrpSpPr/>
          <p:nvPr/>
        </p:nvGrpSpPr>
        <p:grpSpPr>
          <a:xfrm>
            <a:off x="684212" y="3832809"/>
            <a:ext cx="2241570" cy="2182766"/>
            <a:chOff x="659030" y="3490511"/>
            <a:chExt cx="2241570" cy="2182766"/>
          </a:xfrm>
        </p:grpSpPr>
        <p:sp>
          <p:nvSpPr>
            <p:cNvPr id="2" name="Chevron 1"/>
            <p:cNvSpPr/>
            <p:nvPr/>
          </p:nvSpPr>
          <p:spPr>
            <a:xfrm>
              <a:off x="741362" y="3490511"/>
              <a:ext cx="2159238" cy="302046"/>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23" name="Group 22"/>
            <p:cNvGrpSpPr/>
            <p:nvPr/>
          </p:nvGrpSpPr>
          <p:grpSpPr>
            <a:xfrm>
              <a:off x="1763393" y="3583946"/>
              <a:ext cx="115176" cy="610359"/>
              <a:chOff x="1672060" y="3475613"/>
              <a:chExt cx="115176" cy="610359"/>
            </a:xfrm>
          </p:grpSpPr>
          <p:cxnSp>
            <p:nvCxnSpPr>
              <p:cNvPr id="20" name="Straight Connector 19"/>
              <p:cNvCxnSpPr/>
              <p:nvPr/>
            </p:nvCxnSpPr>
            <p:spPr>
              <a:xfrm>
                <a:off x="1742467" y="3537332"/>
                <a:ext cx="0" cy="548640"/>
              </a:xfrm>
              <a:prstGeom prst="line">
                <a:avLst/>
              </a:prstGeom>
              <a:ln w="28575">
                <a:solidFill>
                  <a:schemeClr val="tx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p:cNvSpPr txBox="1"/>
            <p:nvPr/>
          </p:nvSpPr>
          <p:spPr>
            <a:xfrm>
              <a:off x="659030" y="5211612"/>
              <a:ext cx="2156360" cy="461665"/>
            </a:xfrm>
            <a:prstGeom prst="rect">
              <a:avLst/>
            </a:prstGeom>
            <a:noFill/>
          </p:spPr>
          <p:txBody>
            <a:bodyPr wrap="none" rtlCol="0">
              <a:spAutoFit/>
            </a:bodyPr>
            <a:lstStyle/>
            <a:p>
              <a:pPr algn="ctr"/>
              <a:r>
                <a:rPr lang="en-IN" sz="1200" b="1" dirty="0">
                  <a:solidFill>
                    <a:schemeClr val="tx2">
                      <a:lumMod val="75000"/>
                    </a:schemeClr>
                  </a:solidFill>
                  <a:latin typeface="Arial" panose="020B0604020202020204" pitchFamily="34" charset="0"/>
                  <a:cs typeface="Arial" panose="020B0604020202020204" pitchFamily="34" charset="0"/>
                </a:rPr>
                <a:t>Optum purchases </a:t>
              </a:r>
              <a:br>
                <a:rPr lang="en-IN" sz="1200" b="1" dirty="0">
                  <a:solidFill>
                    <a:schemeClr val="tx2">
                      <a:lumMod val="75000"/>
                    </a:schemeClr>
                  </a:solidFill>
                  <a:latin typeface="Arial" panose="020B0604020202020204" pitchFamily="34" charset="0"/>
                  <a:cs typeface="Arial" panose="020B0604020202020204" pitchFamily="34" charset="0"/>
                </a:rPr>
              </a:br>
              <a:r>
                <a:rPr lang="en-IN" sz="1200" b="1" dirty="0">
                  <a:solidFill>
                    <a:schemeClr val="tx2">
                      <a:lumMod val="75000"/>
                    </a:schemeClr>
                  </a:solidFill>
                  <a:latin typeface="Arial" panose="020B0604020202020204" pitchFamily="34" charset="0"/>
                  <a:cs typeface="Arial" panose="020B0604020202020204" pitchFamily="34" charset="0"/>
                </a:rPr>
                <a:t>Executive Health Resource</a:t>
              </a:r>
            </a:p>
          </p:txBody>
        </p:sp>
      </p:grpSp>
      <p:grpSp>
        <p:nvGrpSpPr>
          <p:cNvPr id="42" name="Group 41"/>
          <p:cNvGrpSpPr/>
          <p:nvPr/>
        </p:nvGrpSpPr>
        <p:grpSpPr>
          <a:xfrm>
            <a:off x="3273262" y="1838135"/>
            <a:ext cx="1297150" cy="2203285"/>
            <a:chOff x="3313426" y="1495837"/>
            <a:chExt cx="1297150" cy="2203285"/>
          </a:xfrm>
        </p:grpSpPr>
        <p:grpSp>
          <p:nvGrpSpPr>
            <p:cNvPr id="106" name="Group 105"/>
            <p:cNvGrpSpPr/>
            <p:nvPr/>
          </p:nvGrpSpPr>
          <p:grpSpPr>
            <a:xfrm rot="10800000">
              <a:off x="3900109" y="3088763"/>
              <a:ext cx="115176" cy="610359"/>
              <a:chOff x="1672060" y="3475613"/>
              <a:chExt cx="115176" cy="610359"/>
            </a:xfrm>
          </p:grpSpPr>
          <p:cxnSp>
            <p:nvCxnSpPr>
              <p:cNvPr id="108" name="Straight Connector 107"/>
              <p:cNvCxnSpPr/>
              <p:nvPr/>
            </p:nvCxnSpPr>
            <p:spPr>
              <a:xfrm>
                <a:off x="1729648" y="3537332"/>
                <a:ext cx="0" cy="548640"/>
              </a:xfrm>
              <a:prstGeom prst="line">
                <a:avLst/>
              </a:prstGeom>
              <a:ln w="28575">
                <a:solidFill>
                  <a:srgbClr val="3174C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9" name="Group 148"/>
            <p:cNvGrpSpPr/>
            <p:nvPr/>
          </p:nvGrpSpPr>
          <p:grpSpPr>
            <a:xfrm>
              <a:off x="3686354" y="2187616"/>
              <a:ext cx="561144" cy="519578"/>
              <a:chOff x="1065213" y="5579281"/>
              <a:chExt cx="814387" cy="754063"/>
            </a:xfrm>
            <a:solidFill>
              <a:schemeClr val="bg1"/>
            </a:solidFill>
          </p:grpSpPr>
          <p:sp>
            <p:nvSpPr>
              <p:cNvPr id="150" name="Freeform 41"/>
              <p:cNvSpPr>
                <a:spLocks noEditPoints="1"/>
              </p:cNvSpPr>
              <p:nvPr/>
            </p:nvSpPr>
            <p:spPr bwMode="auto">
              <a:xfrm>
                <a:off x="1195389" y="5579281"/>
                <a:ext cx="554037" cy="754063"/>
              </a:xfrm>
              <a:custGeom>
                <a:avLst/>
                <a:gdLst>
                  <a:gd name="T0" fmla="*/ 882 w 2093"/>
                  <a:gd name="T1" fmla="*/ 2543 h 2851"/>
                  <a:gd name="T2" fmla="*/ 924 w 2093"/>
                  <a:gd name="T3" fmla="*/ 2603 h 2851"/>
                  <a:gd name="T4" fmla="*/ 1172 w 2093"/>
                  <a:gd name="T5" fmla="*/ 2583 h 2851"/>
                  <a:gd name="T6" fmla="*/ 1231 w 2093"/>
                  <a:gd name="T7" fmla="*/ 2540 h 2851"/>
                  <a:gd name="T8" fmla="*/ 1045 w 2093"/>
                  <a:gd name="T9" fmla="*/ 123 h 2851"/>
                  <a:gd name="T10" fmla="*/ 755 w 2093"/>
                  <a:gd name="T11" fmla="*/ 171 h 2851"/>
                  <a:gd name="T12" fmla="*/ 502 w 2093"/>
                  <a:gd name="T13" fmla="*/ 303 h 2851"/>
                  <a:gd name="T14" fmla="*/ 301 w 2093"/>
                  <a:gd name="T15" fmla="*/ 505 h 2851"/>
                  <a:gd name="T16" fmla="*/ 170 w 2093"/>
                  <a:gd name="T17" fmla="*/ 759 h 2851"/>
                  <a:gd name="T18" fmla="*/ 123 w 2093"/>
                  <a:gd name="T19" fmla="*/ 1053 h 2851"/>
                  <a:gd name="T20" fmla="*/ 169 w 2093"/>
                  <a:gd name="T21" fmla="*/ 1343 h 2851"/>
                  <a:gd name="T22" fmla="*/ 298 w 2093"/>
                  <a:gd name="T23" fmla="*/ 1598 h 2851"/>
                  <a:gd name="T24" fmla="*/ 499 w 2093"/>
                  <a:gd name="T25" fmla="*/ 1802 h 2851"/>
                  <a:gd name="T26" fmla="*/ 758 w 2093"/>
                  <a:gd name="T27" fmla="*/ 1936 h 2851"/>
                  <a:gd name="T28" fmla="*/ 799 w 2093"/>
                  <a:gd name="T29" fmla="*/ 1979 h 2851"/>
                  <a:gd name="T30" fmla="*/ 1293 w 2093"/>
                  <a:gd name="T31" fmla="*/ 1994 h 2851"/>
                  <a:gd name="T32" fmla="*/ 1321 w 2093"/>
                  <a:gd name="T33" fmla="*/ 1942 h 2851"/>
                  <a:gd name="T34" fmla="*/ 1534 w 2093"/>
                  <a:gd name="T35" fmla="*/ 1842 h 2851"/>
                  <a:gd name="T36" fmla="*/ 1751 w 2093"/>
                  <a:gd name="T37" fmla="*/ 1655 h 2851"/>
                  <a:gd name="T38" fmla="*/ 1900 w 2093"/>
                  <a:gd name="T39" fmla="*/ 1411 h 2851"/>
                  <a:gd name="T40" fmla="*/ 1967 w 2093"/>
                  <a:gd name="T41" fmla="*/ 1128 h 2851"/>
                  <a:gd name="T42" fmla="*/ 1943 w 2093"/>
                  <a:gd name="T43" fmla="*/ 830 h 2851"/>
                  <a:gd name="T44" fmla="*/ 1831 w 2093"/>
                  <a:gd name="T45" fmla="*/ 564 h 2851"/>
                  <a:gd name="T46" fmla="*/ 1647 w 2093"/>
                  <a:gd name="T47" fmla="*/ 347 h 2851"/>
                  <a:gd name="T48" fmla="*/ 1405 w 2093"/>
                  <a:gd name="T49" fmla="*/ 197 h 2851"/>
                  <a:gd name="T50" fmla="*/ 1122 w 2093"/>
                  <a:gd name="T51" fmla="*/ 127 h 2851"/>
                  <a:gd name="T52" fmla="*/ 1208 w 2093"/>
                  <a:gd name="T53" fmla="*/ 12 h 2851"/>
                  <a:gd name="T54" fmla="*/ 1506 w 2093"/>
                  <a:gd name="T55" fmla="*/ 106 h 2851"/>
                  <a:gd name="T56" fmla="*/ 1759 w 2093"/>
                  <a:gd name="T57" fmla="*/ 282 h 2851"/>
                  <a:gd name="T58" fmla="*/ 1950 w 2093"/>
                  <a:gd name="T59" fmla="*/ 522 h 2851"/>
                  <a:gd name="T60" fmla="*/ 2065 w 2093"/>
                  <a:gd name="T61" fmla="*/ 812 h 2851"/>
                  <a:gd name="T62" fmla="*/ 2091 w 2093"/>
                  <a:gd name="T63" fmla="*/ 1130 h 2851"/>
                  <a:gd name="T64" fmla="*/ 2027 w 2093"/>
                  <a:gd name="T65" fmla="*/ 1425 h 2851"/>
                  <a:gd name="T66" fmla="*/ 1886 w 2093"/>
                  <a:gd name="T67" fmla="*/ 1684 h 2851"/>
                  <a:gd name="T68" fmla="*/ 1678 w 2093"/>
                  <a:gd name="T69" fmla="*/ 1893 h 2851"/>
                  <a:gd name="T70" fmla="*/ 1416 w 2093"/>
                  <a:gd name="T71" fmla="*/ 2039 h 2851"/>
                  <a:gd name="T72" fmla="*/ 1391 w 2093"/>
                  <a:gd name="T73" fmla="*/ 2652 h 2851"/>
                  <a:gd name="T74" fmla="*/ 1293 w 2093"/>
                  <a:gd name="T75" fmla="*/ 2789 h 2851"/>
                  <a:gd name="T76" fmla="*/ 1251 w 2093"/>
                  <a:gd name="T77" fmla="*/ 2848 h 2851"/>
                  <a:gd name="T78" fmla="*/ 825 w 2093"/>
                  <a:gd name="T79" fmla="*/ 2838 h 2851"/>
                  <a:gd name="T80" fmla="*/ 800 w 2093"/>
                  <a:gd name="T81" fmla="*/ 2665 h 2851"/>
                  <a:gd name="T82" fmla="*/ 689 w 2093"/>
                  <a:gd name="T83" fmla="*/ 2640 h 2851"/>
                  <a:gd name="T84" fmla="*/ 607 w 2093"/>
                  <a:gd name="T85" fmla="*/ 2009 h 2851"/>
                  <a:gd name="T86" fmla="*/ 357 w 2093"/>
                  <a:gd name="T87" fmla="*/ 1846 h 2851"/>
                  <a:gd name="T88" fmla="*/ 165 w 2093"/>
                  <a:gd name="T89" fmla="*/ 1622 h 2851"/>
                  <a:gd name="T90" fmla="*/ 43 w 2093"/>
                  <a:gd name="T91" fmla="*/ 1354 h 2851"/>
                  <a:gd name="T92" fmla="*/ 0 w 2093"/>
                  <a:gd name="T93" fmla="*/ 1053 h 2851"/>
                  <a:gd name="T94" fmla="*/ 48 w 2093"/>
                  <a:gd name="T95" fmla="*/ 736 h 2851"/>
                  <a:gd name="T96" fmla="*/ 184 w 2093"/>
                  <a:gd name="T97" fmla="*/ 456 h 2851"/>
                  <a:gd name="T98" fmla="*/ 393 w 2093"/>
                  <a:gd name="T99" fmla="*/ 231 h 2851"/>
                  <a:gd name="T100" fmla="*/ 657 w 2093"/>
                  <a:gd name="T101" fmla="*/ 75 h 2851"/>
                  <a:gd name="T102" fmla="*/ 965 w 2093"/>
                  <a:gd name="T103" fmla="*/ 3 h 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3" h="2851">
                    <a:moveTo>
                      <a:pt x="800" y="2231"/>
                    </a:moveTo>
                    <a:lnTo>
                      <a:pt x="800" y="2540"/>
                    </a:lnTo>
                    <a:lnTo>
                      <a:pt x="862" y="2540"/>
                    </a:lnTo>
                    <a:lnTo>
                      <a:pt x="882" y="2543"/>
                    </a:lnTo>
                    <a:lnTo>
                      <a:pt x="899" y="2553"/>
                    </a:lnTo>
                    <a:lnTo>
                      <a:pt x="911" y="2566"/>
                    </a:lnTo>
                    <a:lnTo>
                      <a:pt x="921" y="2583"/>
                    </a:lnTo>
                    <a:lnTo>
                      <a:pt x="924" y="2603"/>
                    </a:lnTo>
                    <a:lnTo>
                      <a:pt x="924" y="2726"/>
                    </a:lnTo>
                    <a:lnTo>
                      <a:pt x="1169" y="2726"/>
                    </a:lnTo>
                    <a:lnTo>
                      <a:pt x="1169" y="2603"/>
                    </a:lnTo>
                    <a:lnTo>
                      <a:pt x="1172" y="2583"/>
                    </a:lnTo>
                    <a:lnTo>
                      <a:pt x="1182" y="2566"/>
                    </a:lnTo>
                    <a:lnTo>
                      <a:pt x="1194" y="2553"/>
                    </a:lnTo>
                    <a:lnTo>
                      <a:pt x="1211" y="2543"/>
                    </a:lnTo>
                    <a:lnTo>
                      <a:pt x="1231" y="2540"/>
                    </a:lnTo>
                    <a:lnTo>
                      <a:pt x="1293" y="2540"/>
                    </a:lnTo>
                    <a:lnTo>
                      <a:pt x="1293" y="2231"/>
                    </a:lnTo>
                    <a:lnTo>
                      <a:pt x="800" y="2231"/>
                    </a:lnTo>
                    <a:close/>
                    <a:moveTo>
                      <a:pt x="1045" y="123"/>
                    </a:moveTo>
                    <a:lnTo>
                      <a:pt x="971" y="127"/>
                    </a:lnTo>
                    <a:lnTo>
                      <a:pt x="896" y="136"/>
                    </a:lnTo>
                    <a:lnTo>
                      <a:pt x="825" y="151"/>
                    </a:lnTo>
                    <a:lnTo>
                      <a:pt x="755" y="171"/>
                    </a:lnTo>
                    <a:lnTo>
                      <a:pt x="688" y="197"/>
                    </a:lnTo>
                    <a:lnTo>
                      <a:pt x="623" y="228"/>
                    </a:lnTo>
                    <a:lnTo>
                      <a:pt x="561" y="263"/>
                    </a:lnTo>
                    <a:lnTo>
                      <a:pt x="502" y="303"/>
                    </a:lnTo>
                    <a:lnTo>
                      <a:pt x="446" y="347"/>
                    </a:lnTo>
                    <a:lnTo>
                      <a:pt x="394" y="396"/>
                    </a:lnTo>
                    <a:lnTo>
                      <a:pt x="345" y="449"/>
                    </a:lnTo>
                    <a:lnTo>
                      <a:pt x="301" y="505"/>
                    </a:lnTo>
                    <a:lnTo>
                      <a:pt x="261" y="564"/>
                    </a:lnTo>
                    <a:lnTo>
                      <a:pt x="226" y="626"/>
                    </a:lnTo>
                    <a:lnTo>
                      <a:pt x="195" y="692"/>
                    </a:lnTo>
                    <a:lnTo>
                      <a:pt x="170" y="759"/>
                    </a:lnTo>
                    <a:lnTo>
                      <a:pt x="150" y="830"/>
                    </a:lnTo>
                    <a:lnTo>
                      <a:pt x="136" y="903"/>
                    </a:lnTo>
                    <a:lnTo>
                      <a:pt x="126" y="977"/>
                    </a:lnTo>
                    <a:lnTo>
                      <a:pt x="123" y="1053"/>
                    </a:lnTo>
                    <a:lnTo>
                      <a:pt x="126" y="1128"/>
                    </a:lnTo>
                    <a:lnTo>
                      <a:pt x="135" y="1202"/>
                    </a:lnTo>
                    <a:lnTo>
                      <a:pt x="149" y="1274"/>
                    </a:lnTo>
                    <a:lnTo>
                      <a:pt x="169" y="1343"/>
                    </a:lnTo>
                    <a:lnTo>
                      <a:pt x="193" y="1411"/>
                    </a:lnTo>
                    <a:lnTo>
                      <a:pt x="224" y="1477"/>
                    </a:lnTo>
                    <a:lnTo>
                      <a:pt x="258" y="1539"/>
                    </a:lnTo>
                    <a:lnTo>
                      <a:pt x="298" y="1598"/>
                    </a:lnTo>
                    <a:lnTo>
                      <a:pt x="342" y="1655"/>
                    </a:lnTo>
                    <a:lnTo>
                      <a:pt x="391" y="1708"/>
                    </a:lnTo>
                    <a:lnTo>
                      <a:pt x="442" y="1756"/>
                    </a:lnTo>
                    <a:lnTo>
                      <a:pt x="499" y="1802"/>
                    </a:lnTo>
                    <a:lnTo>
                      <a:pt x="558" y="1842"/>
                    </a:lnTo>
                    <a:lnTo>
                      <a:pt x="621" y="1878"/>
                    </a:lnTo>
                    <a:lnTo>
                      <a:pt x="689" y="1910"/>
                    </a:lnTo>
                    <a:lnTo>
                      <a:pt x="758" y="1936"/>
                    </a:lnTo>
                    <a:lnTo>
                      <a:pt x="772" y="1942"/>
                    </a:lnTo>
                    <a:lnTo>
                      <a:pt x="784" y="1953"/>
                    </a:lnTo>
                    <a:lnTo>
                      <a:pt x="793" y="1965"/>
                    </a:lnTo>
                    <a:lnTo>
                      <a:pt x="799" y="1979"/>
                    </a:lnTo>
                    <a:lnTo>
                      <a:pt x="800" y="1994"/>
                    </a:lnTo>
                    <a:lnTo>
                      <a:pt x="800" y="2107"/>
                    </a:lnTo>
                    <a:lnTo>
                      <a:pt x="1293" y="2107"/>
                    </a:lnTo>
                    <a:lnTo>
                      <a:pt x="1293" y="1994"/>
                    </a:lnTo>
                    <a:lnTo>
                      <a:pt x="1294" y="1979"/>
                    </a:lnTo>
                    <a:lnTo>
                      <a:pt x="1300" y="1965"/>
                    </a:lnTo>
                    <a:lnTo>
                      <a:pt x="1309" y="1953"/>
                    </a:lnTo>
                    <a:lnTo>
                      <a:pt x="1321" y="1942"/>
                    </a:lnTo>
                    <a:lnTo>
                      <a:pt x="1335" y="1936"/>
                    </a:lnTo>
                    <a:lnTo>
                      <a:pt x="1404" y="1910"/>
                    </a:lnTo>
                    <a:lnTo>
                      <a:pt x="1471" y="1878"/>
                    </a:lnTo>
                    <a:lnTo>
                      <a:pt x="1534" y="1842"/>
                    </a:lnTo>
                    <a:lnTo>
                      <a:pt x="1594" y="1802"/>
                    </a:lnTo>
                    <a:lnTo>
                      <a:pt x="1651" y="1756"/>
                    </a:lnTo>
                    <a:lnTo>
                      <a:pt x="1702" y="1708"/>
                    </a:lnTo>
                    <a:lnTo>
                      <a:pt x="1751" y="1655"/>
                    </a:lnTo>
                    <a:lnTo>
                      <a:pt x="1795" y="1598"/>
                    </a:lnTo>
                    <a:lnTo>
                      <a:pt x="1835" y="1539"/>
                    </a:lnTo>
                    <a:lnTo>
                      <a:pt x="1869" y="1477"/>
                    </a:lnTo>
                    <a:lnTo>
                      <a:pt x="1900" y="1411"/>
                    </a:lnTo>
                    <a:lnTo>
                      <a:pt x="1924" y="1343"/>
                    </a:lnTo>
                    <a:lnTo>
                      <a:pt x="1944" y="1274"/>
                    </a:lnTo>
                    <a:lnTo>
                      <a:pt x="1958" y="1202"/>
                    </a:lnTo>
                    <a:lnTo>
                      <a:pt x="1967" y="1128"/>
                    </a:lnTo>
                    <a:lnTo>
                      <a:pt x="1970" y="1053"/>
                    </a:lnTo>
                    <a:lnTo>
                      <a:pt x="1967" y="977"/>
                    </a:lnTo>
                    <a:lnTo>
                      <a:pt x="1957" y="903"/>
                    </a:lnTo>
                    <a:lnTo>
                      <a:pt x="1943" y="830"/>
                    </a:lnTo>
                    <a:lnTo>
                      <a:pt x="1923" y="759"/>
                    </a:lnTo>
                    <a:lnTo>
                      <a:pt x="1898" y="692"/>
                    </a:lnTo>
                    <a:lnTo>
                      <a:pt x="1867" y="626"/>
                    </a:lnTo>
                    <a:lnTo>
                      <a:pt x="1831" y="564"/>
                    </a:lnTo>
                    <a:lnTo>
                      <a:pt x="1792" y="505"/>
                    </a:lnTo>
                    <a:lnTo>
                      <a:pt x="1747" y="449"/>
                    </a:lnTo>
                    <a:lnTo>
                      <a:pt x="1699" y="396"/>
                    </a:lnTo>
                    <a:lnTo>
                      <a:pt x="1647" y="347"/>
                    </a:lnTo>
                    <a:lnTo>
                      <a:pt x="1591" y="303"/>
                    </a:lnTo>
                    <a:lnTo>
                      <a:pt x="1532" y="263"/>
                    </a:lnTo>
                    <a:lnTo>
                      <a:pt x="1470" y="228"/>
                    </a:lnTo>
                    <a:lnTo>
                      <a:pt x="1405" y="197"/>
                    </a:lnTo>
                    <a:lnTo>
                      <a:pt x="1338" y="171"/>
                    </a:lnTo>
                    <a:lnTo>
                      <a:pt x="1268" y="151"/>
                    </a:lnTo>
                    <a:lnTo>
                      <a:pt x="1197" y="136"/>
                    </a:lnTo>
                    <a:lnTo>
                      <a:pt x="1122" y="127"/>
                    </a:lnTo>
                    <a:lnTo>
                      <a:pt x="1045" y="123"/>
                    </a:lnTo>
                    <a:close/>
                    <a:moveTo>
                      <a:pt x="1045" y="0"/>
                    </a:moveTo>
                    <a:lnTo>
                      <a:pt x="1128" y="3"/>
                    </a:lnTo>
                    <a:lnTo>
                      <a:pt x="1208" y="12"/>
                    </a:lnTo>
                    <a:lnTo>
                      <a:pt x="1286" y="27"/>
                    </a:lnTo>
                    <a:lnTo>
                      <a:pt x="1362" y="48"/>
                    </a:lnTo>
                    <a:lnTo>
                      <a:pt x="1436" y="75"/>
                    </a:lnTo>
                    <a:lnTo>
                      <a:pt x="1506" y="106"/>
                    </a:lnTo>
                    <a:lnTo>
                      <a:pt x="1574" y="143"/>
                    </a:lnTo>
                    <a:lnTo>
                      <a:pt x="1639" y="186"/>
                    </a:lnTo>
                    <a:lnTo>
                      <a:pt x="1700" y="231"/>
                    </a:lnTo>
                    <a:lnTo>
                      <a:pt x="1759" y="282"/>
                    </a:lnTo>
                    <a:lnTo>
                      <a:pt x="1813" y="337"/>
                    </a:lnTo>
                    <a:lnTo>
                      <a:pt x="1863" y="395"/>
                    </a:lnTo>
                    <a:lnTo>
                      <a:pt x="1909" y="456"/>
                    </a:lnTo>
                    <a:lnTo>
                      <a:pt x="1950" y="522"/>
                    </a:lnTo>
                    <a:lnTo>
                      <a:pt x="1987" y="590"/>
                    </a:lnTo>
                    <a:lnTo>
                      <a:pt x="2018" y="662"/>
                    </a:lnTo>
                    <a:lnTo>
                      <a:pt x="2044" y="736"/>
                    </a:lnTo>
                    <a:lnTo>
                      <a:pt x="2065" y="812"/>
                    </a:lnTo>
                    <a:lnTo>
                      <a:pt x="2081" y="890"/>
                    </a:lnTo>
                    <a:lnTo>
                      <a:pt x="2090" y="971"/>
                    </a:lnTo>
                    <a:lnTo>
                      <a:pt x="2093" y="1053"/>
                    </a:lnTo>
                    <a:lnTo>
                      <a:pt x="2091" y="1130"/>
                    </a:lnTo>
                    <a:lnTo>
                      <a:pt x="2082" y="1206"/>
                    </a:lnTo>
                    <a:lnTo>
                      <a:pt x="2069" y="1281"/>
                    </a:lnTo>
                    <a:lnTo>
                      <a:pt x="2050" y="1354"/>
                    </a:lnTo>
                    <a:lnTo>
                      <a:pt x="2027" y="1425"/>
                    </a:lnTo>
                    <a:lnTo>
                      <a:pt x="1998" y="1493"/>
                    </a:lnTo>
                    <a:lnTo>
                      <a:pt x="1965" y="1559"/>
                    </a:lnTo>
                    <a:lnTo>
                      <a:pt x="1928" y="1622"/>
                    </a:lnTo>
                    <a:lnTo>
                      <a:pt x="1886" y="1684"/>
                    </a:lnTo>
                    <a:lnTo>
                      <a:pt x="1840" y="1741"/>
                    </a:lnTo>
                    <a:lnTo>
                      <a:pt x="1789" y="1796"/>
                    </a:lnTo>
                    <a:lnTo>
                      <a:pt x="1736" y="1846"/>
                    </a:lnTo>
                    <a:lnTo>
                      <a:pt x="1678" y="1893"/>
                    </a:lnTo>
                    <a:lnTo>
                      <a:pt x="1617" y="1936"/>
                    </a:lnTo>
                    <a:lnTo>
                      <a:pt x="1553" y="1975"/>
                    </a:lnTo>
                    <a:lnTo>
                      <a:pt x="1486" y="2009"/>
                    </a:lnTo>
                    <a:lnTo>
                      <a:pt x="1416" y="2039"/>
                    </a:lnTo>
                    <a:lnTo>
                      <a:pt x="1416" y="2603"/>
                    </a:lnTo>
                    <a:lnTo>
                      <a:pt x="1413" y="2623"/>
                    </a:lnTo>
                    <a:lnTo>
                      <a:pt x="1404" y="2640"/>
                    </a:lnTo>
                    <a:lnTo>
                      <a:pt x="1391" y="2652"/>
                    </a:lnTo>
                    <a:lnTo>
                      <a:pt x="1374" y="2662"/>
                    </a:lnTo>
                    <a:lnTo>
                      <a:pt x="1354" y="2665"/>
                    </a:lnTo>
                    <a:lnTo>
                      <a:pt x="1293" y="2665"/>
                    </a:lnTo>
                    <a:lnTo>
                      <a:pt x="1293" y="2789"/>
                    </a:lnTo>
                    <a:lnTo>
                      <a:pt x="1290" y="2809"/>
                    </a:lnTo>
                    <a:lnTo>
                      <a:pt x="1280" y="2826"/>
                    </a:lnTo>
                    <a:lnTo>
                      <a:pt x="1268" y="2838"/>
                    </a:lnTo>
                    <a:lnTo>
                      <a:pt x="1251" y="2848"/>
                    </a:lnTo>
                    <a:lnTo>
                      <a:pt x="1231" y="2851"/>
                    </a:lnTo>
                    <a:lnTo>
                      <a:pt x="862" y="2851"/>
                    </a:lnTo>
                    <a:lnTo>
                      <a:pt x="842" y="2848"/>
                    </a:lnTo>
                    <a:lnTo>
                      <a:pt x="825" y="2838"/>
                    </a:lnTo>
                    <a:lnTo>
                      <a:pt x="812" y="2826"/>
                    </a:lnTo>
                    <a:lnTo>
                      <a:pt x="803" y="2809"/>
                    </a:lnTo>
                    <a:lnTo>
                      <a:pt x="800" y="2789"/>
                    </a:lnTo>
                    <a:lnTo>
                      <a:pt x="800" y="2665"/>
                    </a:lnTo>
                    <a:lnTo>
                      <a:pt x="739" y="2665"/>
                    </a:lnTo>
                    <a:lnTo>
                      <a:pt x="719" y="2662"/>
                    </a:lnTo>
                    <a:lnTo>
                      <a:pt x="702" y="2652"/>
                    </a:lnTo>
                    <a:lnTo>
                      <a:pt x="689" y="2640"/>
                    </a:lnTo>
                    <a:lnTo>
                      <a:pt x="680" y="2623"/>
                    </a:lnTo>
                    <a:lnTo>
                      <a:pt x="677" y="2603"/>
                    </a:lnTo>
                    <a:lnTo>
                      <a:pt x="677" y="2039"/>
                    </a:lnTo>
                    <a:lnTo>
                      <a:pt x="607" y="2009"/>
                    </a:lnTo>
                    <a:lnTo>
                      <a:pt x="540" y="1975"/>
                    </a:lnTo>
                    <a:lnTo>
                      <a:pt x="476" y="1936"/>
                    </a:lnTo>
                    <a:lnTo>
                      <a:pt x="415" y="1893"/>
                    </a:lnTo>
                    <a:lnTo>
                      <a:pt x="357" y="1846"/>
                    </a:lnTo>
                    <a:lnTo>
                      <a:pt x="303" y="1796"/>
                    </a:lnTo>
                    <a:lnTo>
                      <a:pt x="253" y="1741"/>
                    </a:lnTo>
                    <a:lnTo>
                      <a:pt x="207" y="1684"/>
                    </a:lnTo>
                    <a:lnTo>
                      <a:pt x="165" y="1622"/>
                    </a:lnTo>
                    <a:lnTo>
                      <a:pt x="128" y="1559"/>
                    </a:lnTo>
                    <a:lnTo>
                      <a:pt x="95" y="1493"/>
                    </a:lnTo>
                    <a:lnTo>
                      <a:pt x="66" y="1425"/>
                    </a:lnTo>
                    <a:lnTo>
                      <a:pt x="43" y="1354"/>
                    </a:lnTo>
                    <a:lnTo>
                      <a:pt x="24" y="1281"/>
                    </a:lnTo>
                    <a:lnTo>
                      <a:pt x="11" y="1206"/>
                    </a:lnTo>
                    <a:lnTo>
                      <a:pt x="2" y="1130"/>
                    </a:lnTo>
                    <a:lnTo>
                      <a:pt x="0" y="1053"/>
                    </a:lnTo>
                    <a:lnTo>
                      <a:pt x="3" y="971"/>
                    </a:lnTo>
                    <a:lnTo>
                      <a:pt x="12" y="890"/>
                    </a:lnTo>
                    <a:lnTo>
                      <a:pt x="27" y="812"/>
                    </a:lnTo>
                    <a:lnTo>
                      <a:pt x="48" y="736"/>
                    </a:lnTo>
                    <a:lnTo>
                      <a:pt x="75" y="662"/>
                    </a:lnTo>
                    <a:lnTo>
                      <a:pt x="106" y="590"/>
                    </a:lnTo>
                    <a:lnTo>
                      <a:pt x="143" y="522"/>
                    </a:lnTo>
                    <a:lnTo>
                      <a:pt x="184" y="456"/>
                    </a:lnTo>
                    <a:lnTo>
                      <a:pt x="230" y="395"/>
                    </a:lnTo>
                    <a:lnTo>
                      <a:pt x="280" y="337"/>
                    </a:lnTo>
                    <a:lnTo>
                      <a:pt x="334" y="282"/>
                    </a:lnTo>
                    <a:lnTo>
                      <a:pt x="393" y="231"/>
                    </a:lnTo>
                    <a:lnTo>
                      <a:pt x="454" y="186"/>
                    </a:lnTo>
                    <a:lnTo>
                      <a:pt x="519" y="143"/>
                    </a:lnTo>
                    <a:lnTo>
                      <a:pt x="587" y="106"/>
                    </a:lnTo>
                    <a:lnTo>
                      <a:pt x="657" y="75"/>
                    </a:lnTo>
                    <a:lnTo>
                      <a:pt x="731" y="48"/>
                    </a:lnTo>
                    <a:lnTo>
                      <a:pt x="807" y="27"/>
                    </a:lnTo>
                    <a:lnTo>
                      <a:pt x="885" y="12"/>
                    </a:lnTo>
                    <a:lnTo>
                      <a:pt x="965" y="3"/>
                    </a:lnTo>
                    <a:lnTo>
                      <a:pt x="10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43"/>
              <p:cNvSpPr>
                <a:spLocks/>
              </p:cNvSpPr>
              <p:nvPr/>
            </p:nvSpPr>
            <p:spPr bwMode="auto">
              <a:xfrm>
                <a:off x="1781174" y="5857650"/>
                <a:ext cx="98426" cy="33338"/>
              </a:xfrm>
              <a:custGeom>
                <a:avLst/>
                <a:gdLst>
                  <a:gd name="T0" fmla="*/ 60 w 369"/>
                  <a:gd name="T1" fmla="*/ 0 h 123"/>
                  <a:gd name="T2" fmla="*/ 307 w 369"/>
                  <a:gd name="T3" fmla="*/ 0 h 123"/>
                  <a:gd name="T4" fmla="*/ 326 w 369"/>
                  <a:gd name="T5" fmla="*/ 3 h 123"/>
                  <a:gd name="T6" fmla="*/ 344 w 369"/>
                  <a:gd name="T7" fmla="*/ 11 h 123"/>
                  <a:gd name="T8" fmla="*/ 356 w 369"/>
                  <a:gd name="T9" fmla="*/ 25 h 123"/>
                  <a:gd name="T10" fmla="*/ 366 w 369"/>
                  <a:gd name="T11" fmla="*/ 42 h 123"/>
                  <a:gd name="T12" fmla="*/ 369 w 369"/>
                  <a:gd name="T13" fmla="*/ 61 h 123"/>
                  <a:gd name="T14" fmla="*/ 366 w 369"/>
                  <a:gd name="T15" fmla="*/ 81 h 123"/>
                  <a:gd name="T16" fmla="*/ 356 w 369"/>
                  <a:gd name="T17" fmla="*/ 98 h 123"/>
                  <a:gd name="T18" fmla="*/ 344 w 369"/>
                  <a:gd name="T19" fmla="*/ 112 h 123"/>
                  <a:gd name="T20" fmla="*/ 326 w 369"/>
                  <a:gd name="T21" fmla="*/ 120 h 123"/>
                  <a:gd name="T22" fmla="*/ 307 w 369"/>
                  <a:gd name="T23" fmla="*/ 123 h 123"/>
                  <a:gd name="T24" fmla="*/ 60 w 369"/>
                  <a:gd name="T25" fmla="*/ 123 h 123"/>
                  <a:gd name="T26" fmla="*/ 42 w 369"/>
                  <a:gd name="T27" fmla="*/ 120 h 123"/>
                  <a:gd name="T28" fmla="*/ 25 w 369"/>
                  <a:gd name="T29" fmla="*/ 112 h 123"/>
                  <a:gd name="T30" fmla="*/ 11 w 369"/>
                  <a:gd name="T31" fmla="*/ 98 h 123"/>
                  <a:gd name="T32" fmla="*/ 3 w 369"/>
                  <a:gd name="T33" fmla="*/ 81 h 123"/>
                  <a:gd name="T34" fmla="*/ 0 w 369"/>
                  <a:gd name="T35" fmla="*/ 61 h 123"/>
                  <a:gd name="T36" fmla="*/ 3 w 369"/>
                  <a:gd name="T37" fmla="*/ 42 h 123"/>
                  <a:gd name="T38" fmla="*/ 11 w 369"/>
                  <a:gd name="T39" fmla="*/ 25 h 123"/>
                  <a:gd name="T40" fmla="*/ 25 w 369"/>
                  <a:gd name="T41" fmla="*/ 11 h 123"/>
                  <a:gd name="T42" fmla="*/ 42 w 369"/>
                  <a:gd name="T43" fmla="*/ 3 h 123"/>
                  <a:gd name="T44" fmla="*/ 60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0" y="0"/>
                    </a:moveTo>
                    <a:lnTo>
                      <a:pt x="307" y="0"/>
                    </a:lnTo>
                    <a:lnTo>
                      <a:pt x="326" y="3"/>
                    </a:lnTo>
                    <a:lnTo>
                      <a:pt x="344" y="11"/>
                    </a:lnTo>
                    <a:lnTo>
                      <a:pt x="356" y="25"/>
                    </a:lnTo>
                    <a:lnTo>
                      <a:pt x="366" y="42"/>
                    </a:lnTo>
                    <a:lnTo>
                      <a:pt x="369" y="61"/>
                    </a:lnTo>
                    <a:lnTo>
                      <a:pt x="366" y="81"/>
                    </a:lnTo>
                    <a:lnTo>
                      <a:pt x="356" y="98"/>
                    </a:lnTo>
                    <a:lnTo>
                      <a:pt x="344" y="112"/>
                    </a:lnTo>
                    <a:lnTo>
                      <a:pt x="326" y="120"/>
                    </a:lnTo>
                    <a:lnTo>
                      <a:pt x="307" y="123"/>
                    </a:lnTo>
                    <a:lnTo>
                      <a:pt x="60" y="123"/>
                    </a:lnTo>
                    <a:lnTo>
                      <a:pt x="42" y="120"/>
                    </a:lnTo>
                    <a:lnTo>
                      <a:pt x="25" y="112"/>
                    </a:lnTo>
                    <a:lnTo>
                      <a:pt x="11" y="98"/>
                    </a:lnTo>
                    <a:lnTo>
                      <a:pt x="3" y="81"/>
                    </a:lnTo>
                    <a:lnTo>
                      <a:pt x="0" y="61"/>
                    </a:lnTo>
                    <a:lnTo>
                      <a:pt x="3" y="42"/>
                    </a:lnTo>
                    <a:lnTo>
                      <a:pt x="11" y="25"/>
                    </a:lnTo>
                    <a:lnTo>
                      <a:pt x="25" y="11"/>
                    </a:lnTo>
                    <a:lnTo>
                      <a:pt x="42"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Freeform 49"/>
              <p:cNvSpPr>
                <a:spLocks/>
              </p:cNvSpPr>
              <p:nvPr/>
            </p:nvSpPr>
            <p:spPr bwMode="auto">
              <a:xfrm>
                <a:off x="1276351" y="5678262"/>
                <a:ext cx="212725" cy="212726"/>
              </a:xfrm>
              <a:custGeom>
                <a:avLst/>
                <a:gdLst>
                  <a:gd name="T0" fmla="*/ 737 w 800"/>
                  <a:gd name="T1" fmla="*/ 0 h 806"/>
                  <a:gd name="T2" fmla="*/ 758 w 800"/>
                  <a:gd name="T3" fmla="*/ 3 h 806"/>
                  <a:gd name="T4" fmla="*/ 775 w 800"/>
                  <a:gd name="T5" fmla="*/ 13 h 806"/>
                  <a:gd name="T6" fmla="*/ 788 w 800"/>
                  <a:gd name="T7" fmla="*/ 26 h 806"/>
                  <a:gd name="T8" fmla="*/ 797 w 800"/>
                  <a:gd name="T9" fmla="*/ 43 h 806"/>
                  <a:gd name="T10" fmla="*/ 800 w 800"/>
                  <a:gd name="T11" fmla="*/ 63 h 806"/>
                  <a:gd name="T12" fmla="*/ 797 w 800"/>
                  <a:gd name="T13" fmla="*/ 82 h 806"/>
                  <a:gd name="T14" fmla="*/ 788 w 800"/>
                  <a:gd name="T15" fmla="*/ 100 h 806"/>
                  <a:gd name="T16" fmla="*/ 775 w 800"/>
                  <a:gd name="T17" fmla="*/ 112 h 806"/>
                  <a:gd name="T18" fmla="*/ 758 w 800"/>
                  <a:gd name="T19" fmla="*/ 122 h 806"/>
                  <a:gd name="T20" fmla="*/ 737 w 800"/>
                  <a:gd name="T21" fmla="*/ 125 h 806"/>
                  <a:gd name="T22" fmla="*/ 676 w 800"/>
                  <a:gd name="T23" fmla="*/ 128 h 806"/>
                  <a:gd name="T24" fmla="*/ 615 w 800"/>
                  <a:gd name="T25" fmla="*/ 138 h 806"/>
                  <a:gd name="T26" fmla="*/ 556 w 800"/>
                  <a:gd name="T27" fmla="*/ 152 h 806"/>
                  <a:gd name="T28" fmla="*/ 499 w 800"/>
                  <a:gd name="T29" fmla="*/ 174 h 806"/>
                  <a:gd name="T30" fmla="*/ 446 w 800"/>
                  <a:gd name="T31" fmla="*/ 200 h 806"/>
                  <a:gd name="T32" fmla="*/ 394 w 800"/>
                  <a:gd name="T33" fmla="*/ 231 h 806"/>
                  <a:gd name="T34" fmla="*/ 347 w 800"/>
                  <a:gd name="T35" fmla="*/ 266 h 806"/>
                  <a:gd name="T36" fmla="*/ 303 w 800"/>
                  <a:gd name="T37" fmla="*/ 307 h 806"/>
                  <a:gd name="T38" fmla="*/ 263 w 800"/>
                  <a:gd name="T39" fmla="*/ 350 h 806"/>
                  <a:gd name="T40" fmla="*/ 228 w 800"/>
                  <a:gd name="T41" fmla="*/ 399 h 806"/>
                  <a:gd name="T42" fmla="*/ 197 w 800"/>
                  <a:gd name="T43" fmla="*/ 449 h 806"/>
                  <a:gd name="T44" fmla="*/ 172 w 800"/>
                  <a:gd name="T45" fmla="*/ 503 h 806"/>
                  <a:gd name="T46" fmla="*/ 151 w 800"/>
                  <a:gd name="T47" fmla="*/ 560 h 806"/>
                  <a:gd name="T48" fmla="*/ 135 w 800"/>
                  <a:gd name="T49" fmla="*/ 619 h 806"/>
                  <a:gd name="T50" fmla="*/ 126 w 800"/>
                  <a:gd name="T51" fmla="*/ 681 h 806"/>
                  <a:gd name="T52" fmla="*/ 122 w 800"/>
                  <a:gd name="T53" fmla="*/ 744 h 806"/>
                  <a:gd name="T54" fmla="*/ 119 w 800"/>
                  <a:gd name="T55" fmla="*/ 764 h 806"/>
                  <a:gd name="T56" fmla="*/ 111 w 800"/>
                  <a:gd name="T57" fmla="*/ 781 h 806"/>
                  <a:gd name="T58" fmla="*/ 97 w 800"/>
                  <a:gd name="T59" fmla="*/ 795 h 806"/>
                  <a:gd name="T60" fmla="*/ 80 w 800"/>
                  <a:gd name="T61" fmla="*/ 803 h 806"/>
                  <a:gd name="T62" fmla="*/ 62 w 800"/>
                  <a:gd name="T63" fmla="*/ 806 h 806"/>
                  <a:gd name="T64" fmla="*/ 42 w 800"/>
                  <a:gd name="T65" fmla="*/ 803 h 806"/>
                  <a:gd name="T66" fmla="*/ 25 w 800"/>
                  <a:gd name="T67" fmla="*/ 795 h 806"/>
                  <a:gd name="T68" fmla="*/ 11 w 800"/>
                  <a:gd name="T69" fmla="*/ 781 h 806"/>
                  <a:gd name="T70" fmla="*/ 3 w 800"/>
                  <a:gd name="T71" fmla="*/ 764 h 806"/>
                  <a:gd name="T72" fmla="*/ 0 w 800"/>
                  <a:gd name="T73" fmla="*/ 744 h 806"/>
                  <a:gd name="T74" fmla="*/ 3 w 800"/>
                  <a:gd name="T75" fmla="*/ 676 h 806"/>
                  <a:gd name="T76" fmla="*/ 11 w 800"/>
                  <a:gd name="T77" fmla="*/ 611 h 806"/>
                  <a:gd name="T78" fmla="*/ 26 w 800"/>
                  <a:gd name="T79" fmla="*/ 546 h 806"/>
                  <a:gd name="T80" fmla="*/ 46 w 800"/>
                  <a:gd name="T81" fmla="*/ 485 h 806"/>
                  <a:gd name="T82" fmla="*/ 71 w 800"/>
                  <a:gd name="T83" fmla="*/ 426 h 806"/>
                  <a:gd name="T84" fmla="*/ 100 w 800"/>
                  <a:gd name="T85" fmla="*/ 369 h 806"/>
                  <a:gd name="T86" fmla="*/ 135 w 800"/>
                  <a:gd name="T87" fmla="*/ 316 h 806"/>
                  <a:gd name="T88" fmla="*/ 174 w 800"/>
                  <a:gd name="T89" fmla="*/ 265 h 806"/>
                  <a:gd name="T90" fmla="*/ 216 w 800"/>
                  <a:gd name="T91" fmla="*/ 219 h 806"/>
                  <a:gd name="T92" fmla="*/ 263 w 800"/>
                  <a:gd name="T93" fmla="*/ 176 h 806"/>
                  <a:gd name="T94" fmla="*/ 312 w 800"/>
                  <a:gd name="T95" fmla="*/ 137 h 806"/>
                  <a:gd name="T96" fmla="*/ 366 w 800"/>
                  <a:gd name="T97" fmla="*/ 102 h 806"/>
                  <a:gd name="T98" fmla="*/ 422 w 800"/>
                  <a:gd name="T99" fmla="*/ 72 h 806"/>
                  <a:gd name="T100" fmla="*/ 481 w 800"/>
                  <a:gd name="T101" fmla="*/ 47 h 806"/>
                  <a:gd name="T102" fmla="*/ 542 w 800"/>
                  <a:gd name="T103" fmla="*/ 27 h 806"/>
                  <a:gd name="T104" fmla="*/ 606 w 800"/>
                  <a:gd name="T105" fmla="*/ 13 h 806"/>
                  <a:gd name="T106" fmla="*/ 671 w 800"/>
                  <a:gd name="T107" fmla="*/ 3 h 806"/>
                  <a:gd name="T108" fmla="*/ 737 w 800"/>
                  <a:gd name="T109"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0" h="806">
                    <a:moveTo>
                      <a:pt x="737" y="0"/>
                    </a:moveTo>
                    <a:lnTo>
                      <a:pt x="758" y="3"/>
                    </a:lnTo>
                    <a:lnTo>
                      <a:pt x="775" y="13"/>
                    </a:lnTo>
                    <a:lnTo>
                      <a:pt x="788" y="26"/>
                    </a:lnTo>
                    <a:lnTo>
                      <a:pt x="797" y="43"/>
                    </a:lnTo>
                    <a:lnTo>
                      <a:pt x="800" y="63"/>
                    </a:lnTo>
                    <a:lnTo>
                      <a:pt x="797" y="82"/>
                    </a:lnTo>
                    <a:lnTo>
                      <a:pt x="788" y="100"/>
                    </a:lnTo>
                    <a:lnTo>
                      <a:pt x="775" y="112"/>
                    </a:lnTo>
                    <a:lnTo>
                      <a:pt x="758" y="122"/>
                    </a:lnTo>
                    <a:lnTo>
                      <a:pt x="737" y="125"/>
                    </a:lnTo>
                    <a:lnTo>
                      <a:pt x="676" y="128"/>
                    </a:lnTo>
                    <a:lnTo>
                      <a:pt x="615" y="138"/>
                    </a:lnTo>
                    <a:lnTo>
                      <a:pt x="556" y="152"/>
                    </a:lnTo>
                    <a:lnTo>
                      <a:pt x="499" y="174"/>
                    </a:lnTo>
                    <a:lnTo>
                      <a:pt x="446" y="200"/>
                    </a:lnTo>
                    <a:lnTo>
                      <a:pt x="394" y="231"/>
                    </a:lnTo>
                    <a:lnTo>
                      <a:pt x="347" y="266"/>
                    </a:lnTo>
                    <a:lnTo>
                      <a:pt x="303" y="307"/>
                    </a:lnTo>
                    <a:lnTo>
                      <a:pt x="263" y="350"/>
                    </a:lnTo>
                    <a:lnTo>
                      <a:pt x="228" y="399"/>
                    </a:lnTo>
                    <a:lnTo>
                      <a:pt x="197" y="449"/>
                    </a:lnTo>
                    <a:lnTo>
                      <a:pt x="172" y="503"/>
                    </a:lnTo>
                    <a:lnTo>
                      <a:pt x="151" y="560"/>
                    </a:lnTo>
                    <a:lnTo>
                      <a:pt x="135" y="619"/>
                    </a:lnTo>
                    <a:lnTo>
                      <a:pt x="126" y="681"/>
                    </a:lnTo>
                    <a:lnTo>
                      <a:pt x="122" y="744"/>
                    </a:lnTo>
                    <a:lnTo>
                      <a:pt x="119" y="764"/>
                    </a:lnTo>
                    <a:lnTo>
                      <a:pt x="111" y="781"/>
                    </a:lnTo>
                    <a:lnTo>
                      <a:pt x="97" y="795"/>
                    </a:lnTo>
                    <a:lnTo>
                      <a:pt x="80" y="803"/>
                    </a:lnTo>
                    <a:lnTo>
                      <a:pt x="62" y="806"/>
                    </a:lnTo>
                    <a:lnTo>
                      <a:pt x="42" y="803"/>
                    </a:lnTo>
                    <a:lnTo>
                      <a:pt x="25" y="795"/>
                    </a:lnTo>
                    <a:lnTo>
                      <a:pt x="11" y="781"/>
                    </a:lnTo>
                    <a:lnTo>
                      <a:pt x="3" y="764"/>
                    </a:lnTo>
                    <a:lnTo>
                      <a:pt x="0" y="744"/>
                    </a:lnTo>
                    <a:lnTo>
                      <a:pt x="3" y="676"/>
                    </a:lnTo>
                    <a:lnTo>
                      <a:pt x="11" y="611"/>
                    </a:lnTo>
                    <a:lnTo>
                      <a:pt x="26" y="546"/>
                    </a:lnTo>
                    <a:lnTo>
                      <a:pt x="46" y="485"/>
                    </a:lnTo>
                    <a:lnTo>
                      <a:pt x="71" y="426"/>
                    </a:lnTo>
                    <a:lnTo>
                      <a:pt x="100" y="369"/>
                    </a:lnTo>
                    <a:lnTo>
                      <a:pt x="135" y="316"/>
                    </a:lnTo>
                    <a:lnTo>
                      <a:pt x="174" y="265"/>
                    </a:lnTo>
                    <a:lnTo>
                      <a:pt x="216" y="219"/>
                    </a:lnTo>
                    <a:lnTo>
                      <a:pt x="263" y="176"/>
                    </a:lnTo>
                    <a:lnTo>
                      <a:pt x="312" y="137"/>
                    </a:lnTo>
                    <a:lnTo>
                      <a:pt x="366" y="102"/>
                    </a:lnTo>
                    <a:lnTo>
                      <a:pt x="422" y="72"/>
                    </a:lnTo>
                    <a:lnTo>
                      <a:pt x="481" y="47"/>
                    </a:lnTo>
                    <a:lnTo>
                      <a:pt x="542" y="27"/>
                    </a:lnTo>
                    <a:lnTo>
                      <a:pt x="606" y="13"/>
                    </a:lnTo>
                    <a:lnTo>
                      <a:pt x="671" y="3"/>
                    </a:lnTo>
                    <a:lnTo>
                      <a:pt x="7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3313426" y="1495837"/>
              <a:ext cx="1297150" cy="461665"/>
            </a:xfrm>
            <a:prstGeom prst="rect">
              <a:avLst/>
            </a:prstGeom>
            <a:noFill/>
            <a:ln>
              <a:noFill/>
            </a:ln>
          </p:spPr>
          <p:txBody>
            <a:bodyPr wrap="square" rtlCol="0">
              <a:spAutoFit/>
            </a:bodyPr>
            <a:lstStyle/>
            <a:p>
              <a:pPr algn="ctr"/>
              <a:r>
                <a:rPr lang="en-IN" sz="1200" b="1" dirty="0">
                  <a:solidFill>
                    <a:srgbClr val="246181"/>
                  </a:solidFill>
                  <a:latin typeface="Arial" panose="020B0604020202020204" pitchFamily="34" charset="0"/>
                  <a:cs typeface="Arial" panose="020B0604020202020204" pitchFamily="34" charset="0"/>
                </a:rPr>
                <a:t>Soft launch of </a:t>
              </a:r>
            </a:p>
            <a:p>
              <a:pPr algn="ctr"/>
              <a:r>
                <a:rPr lang="en-IN" sz="1200" b="1" dirty="0">
                  <a:solidFill>
                    <a:srgbClr val="246181"/>
                  </a:solidFill>
                  <a:latin typeface="Arial" panose="020B0604020202020204" pitchFamily="34" charset="0"/>
                  <a:cs typeface="Arial" panose="020B0604020202020204" pitchFamily="34" charset="0"/>
                </a:rPr>
                <a:t>Optum rebrand</a:t>
              </a:r>
            </a:p>
          </p:txBody>
        </p:sp>
      </p:grpSp>
      <p:grpSp>
        <p:nvGrpSpPr>
          <p:cNvPr id="39" name="Group 38"/>
          <p:cNvGrpSpPr/>
          <p:nvPr/>
        </p:nvGrpSpPr>
        <p:grpSpPr>
          <a:xfrm>
            <a:off x="5014793" y="3832809"/>
            <a:ext cx="2159238" cy="2182766"/>
            <a:chOff x="5014793" y="3490511"/>
            <a:chExt cx="2159238" cy="2182766"/>
          </a:xfrm>
        </p:grpSpPr>
        <p:sp>
          <p:nvSpPr>
            <p:cNvPr id="92" name="Chevron 91"/>
            <p:cNvSpPr/>
            <p:nvPr/>
          </p:nvSpPr>
          <p:spPr>
            <a:xfrm>
              <a:off x="5014793" y="3490511"/>
              <a:ext cx="2159238" cy="302046"/>
            </a:xfrm>
            <a:prstGeom prst="chevron">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98" name="Group 97"/>
            <p:cNvGrpSpPr/>
            <p:nvPr/>
          </p:nvGrpSpPr>
          <p:grpSpPr>
            <a:xfrm>
              <a:off x="6036824" y="3583946"/>
              <a:ext cx="115176" cy="576106"/>
              <a:chOff x="1672060" y="3475613"/>
              <a:chExt cx="115176" cy="576106"/>
            </a:xfrm>
          </p:grpSpPr>
          <p:cxnSp>
            <p:nvCxnSpPr>
              <p:cNvPr id="100" name="Straight Connector 99"/>
              <p:cNvCxnSpPr/>
              <p:nvPr/>
            </p:nvCxnSpPr>
            <p:spPr>
              <a:xfrm>
                <a:off x="1729648" y="3503079"/>
                <a:ext cx="0" cy="548640"/>
              </a:xfrm>
              <a:prstGeom prst="line">
                <a:avLst/>
              </a:prstGeom>
              <a:ln w="28575">
                <a:solidFill>
                  <a:schemeClr val="tx2">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9" name="TextBox 168"/>
            <p:cNvSpPr txBox="1"/>
            <p:nvPr/>
          </p:nvSpPr>
          <p:spPr>
            <a:xfrm>
              <a:off x="5330751" y="5211612"/>
              <a:ext cx="1486304" cy="461665"/>
            </a:xfrm>
            <a:prstGeom prst="rect">
              <a:avLst/>
            </a:prstGeom>
            <a:noFill/>
          </p:spPr>
          <p:txBody>
            <a:bodyPr wrap="none" rtlCol="0">
              <a:spAutoFit/>
            </a:bodyPr>
            <a:lstStyle/>
            <a:p>
              <a:pPr algn="ctr"/>
              <a:r>
                <a:rPr lang="en-IN" sz="1200" b="1" dirty="0">
                  <a:solidFill>
                    <a:srgbClr val="02A4A4"/>
                  </a:solidFill>
                  <a:latin typeface="Arial" panose="020B0604020202020204" pitchFamily="34" charset="0"/>
                  <a:cs typeface="Arial" panose="020B0604020202020204" pitchFamily="34" charset="0"/>
                </a:rPr>
                <a:t>Next generation </a:t>
              </a:r>
              <a:br>
                <a:rPr lang="en-IN" sz="1200" b="1" dirty="0">
                  <a:solidFill>
                    <a:srgbClr val="02A4A4"/>
                  </a:solidFill>
                  <a:latin typeface="Arial" panose="020B0604020202020204" pitchFamily="34" charset="0"/>
                  <a:cs typeface="Arial" panose="020B0604020202020204" pitchFamily="34" charset="0"/>
                </a:rPr>
              </a:br>
              <a:r>
                <a:rPr lang="en-IN" sz="1200" b="1" dirty="0">
                  <a:solidFill>
                    <a:srgbClr val="02A4A4"/>
                  </a:solidFill>
                  <a:latin typeface="Arial" panose="020B0604020202020204" pitchFamily="34" charset="0"/>
                  <a:cs typeface="Arial" panose="020B0604020202020204" pitchFamily="34" charset="0"/>
                </a:rPr>
                <a:t>of Optum rebrand</a:t>
              </a:r>
            </a:p>
          </p:txBody>
        </p:sp>
      </p:grpSp>
      <p:grpSp>
        <p:nvGrpSpPr>
          <p:cNvPr id="30" name="Group 29"/>
          <p:cNvGrpSpPr/>
          <p:nvPr/>
        </p:nvGrpSpPr>
        <p:grpSpPr>
          <a:xfrm>
            <a:off x="7151509" y="1990535"/>
            <a:ext cx="2159238" cy="2144320"/>
            <a:chOff x="7151509" y="1648237"/>
            <a:chExt cx="2159238" cy="2144320"/>
          </a:xfrm>
        </p:grpSpPr>
        <p:sp>
          <p:nvSpPr>
            <p:cNvPr id="96" name="Chevron 95"/>
            <p:cNvSpPr/>
            <p:nvPr/>
          </p:nvSpPr>
          <p:spPr>
            <a:xfrm>
              <a:off x="7151509" y="3490511"/>
              <a:ext cx="2159238" cy="302046"/>
            </a:xfrm>
            <a:prstGeom prst="chevron">
              <a:avLst/>
            </a:prstGeom>
            <a:solidFill>
              <a:srgbClr val="419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0" name="Group 109"/>
            <p:cNvGrpSpPr/>
            <p:nvPr/>
          </p:nvGrpSpPr>
          <p:grpSpPr>
            <a:xfrm rot="10800000">
              <a:off x="8173540" y="3088763"/>
              <a:ext cx="115176" cy="610359"/>
              <a:chOff x="1672060" y="3475613"/>
              <a:chExt cx="115176" cy="610359"/>
            </a:xfrm>
          </p:grpSpPr>
          <p:cxnSp>
            <p:nvCxnSpPr>
              <p:cNvPr id="112" name="Straight Connector 111"/>
              <p:cNvCxnSpPr/>
              <p:nvPr/>
            </p:nvCxnSpPr>
            <p:spPr>
              <a:xfrm>
                <a:off x="1729648" y="3537332"/>
                <a:ext cx="0" cy="548640"/>
              </a:xfrm>
              <a:prstGeom prst="line">
                <a:avLst/>
              </a:prstGeom>
              <a:ln w="28575">
                <a:solidFill>
                  <a:srgbClr val="41907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9" name="Group 158"/>
            <p:cNvGrpSpPr/>
            <p:nvPr/>
          </p:nvGrpSpPr>
          <p:grpSpPr>
            <a:xfrm>
              <a:off x="8222642" y="2294236"/>
              <a:ext cx="15981" cy="260561"/>
              <a:chOff x="8083552" y="4160899"/>
              <a:chExt cx="20638" cy="336497"/>
            </a:xfrm>
            <a:solidFill>
              <a:schemeClr val="bg1"/>
            </a:solidFill>
          </p:grpSpPr>
          <p:sp>
            <p:nvSpPr>
              <p:cNvPr id="161" name="Rectangle 17"/>
              <p:cNvSpPr>
                <a:spLocks noChangeArrowheads="1"/>
              </p:cNvSpPr>
              <p:nvPr/>
            </p:nvSpPr>
            <p:spPr bwMode="auto">
              <a:xfrm>
                <a:off x="8083552" y="4273558"/>
                <a:ext cx="20638" cy="2238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2" name="Rectangle 18"/>
              <p:cNvSpPr>
                <a:spLocks noChangeArrowheads="1"/>
              </p:cNvSpPr>
              <p:nvPr/>
            </p:nvSpPr>
            <p:spPr bwMode="auto">
              <a:xfrm>
                <a:off x="8083552" y="4160899"/>
                <a:ext cx="20638" cy="4127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70" name="TextBox 169"/>
            <p:cNvSpPr txBox="1"/>
            <p:nvPr/>
          </p:nvSpPr>
          <p:spPr>
            <a:xfrm>
              <a:off x="7452620" y="1648237"/>
              <a:ext cx="1523174" cy="461665"/>
            </a:xfrm>
            <a:prstGeom prst="rect">
              <a:avLst/>
            </a:prstGeom>
            <a:noFill/>
          </p:spPr>
          <p:txBody>
            <a:bodyPr wrap="none" rtlCol="0">
              <a:spAutoFit/>
            </a:bodyPr>
            <a:lstStyle/>
            <a:p>
              <a:pPr algn="ctr"/>
              <a:r>
                <a:rPr lang="en-IN" sz="1200" b="1" dirty="0">
                  <a:solidFill>
                    <a:srgbClr val="41907D"/>
                  </a:solidFill>
                  <a:latin typeface="Arial" panose="020B0604020202020204" pitchFamily="34" charset="0"/>
                  <a:cs typeface="Arial" panose="020B0604020202020204" pitchFamily="34" charset="0"/>
                </a:rPr>
                <a:t>Final transition to </a:t>
              </a:r>
            </a:p>
            <a:p>
              <a:pPr algn="ctr"/>
              <a:r>
                <a:rPr lang="en-IN" sz="1200" b="1" dirty="0">
                  <a:solidFill>
                    <a:srgbClr val="41907D"/>
                  </a:solidFill>
                  <a:latin typeface="Arial" panose="020B0604020202020204" pitchFamily="34" charset="0"/>
                  <a:cs typeface="Arial" panose="020B0604020202020204" pitchFamily="34" charset="0"/>
                </a:rPr>
                <a:t>full Optum brand</a:t>
              </a:r>
            </a:p>
          </p:txBody>
        </p:sp>
      </p:grpSp>
      <p:grpSp>
        <p:nvGrpSpPr>
          <p:cNvPr id="38" name="Group 37"/>
          <p:cNvGrpSpPr/>
          <p:nvPr/>
        </p:nvGrpSpPr>
        <p:grpSpPr>
          <a:xfrm>
            <a:off x="9288224" y="3832809"/>
            <a:ext cx="2159238" cy="2182766"/>
            <a:chOff x="9288224" y="3490511"/>
            <a:chExt cx="2159238" cy="2182766"/>
          </a:xfrm>
        </p:grpSpPr>
        <p:sp>
          <p:nvSpPr>
            <p:cNvPr id="97" name="Chevron 96"/>
            <p:cNvSpPr/>
            <p:nvPr/>
          </p:nvSpPr>
          <p:spPr>
            <a:xfrm>
              <a:off x="9288224" y="3490511"/>
              <a:ext cx="2159238" cy="302046"/>
            </a:xfrm>
            <a:prstGeom prst="chevr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102" name="Group 101"/>
            <p:cNvGrpSpPr/>
            <p:nvPr/>
          </p:nvGrpSpPr>
          <p:grpSpPr>
            <a:xfrm>
              <a:off x="10310255" y="3583946"/>
              <a:ext cx="115176" cy="610359"/>
              <a:chOff x="1672060" y="3475613"/>
              <a:chExt cx="115176" cy="610359"/>
            </a:xfrm>
          </p:grpSpPr>
          <p:cxnSp>
            <p:nvCxnSpPr>
              <p:cNvPr id="104" name="Straight Connector 103"/>
              <p:cNvCxnSpPr/>
              <p:nvPr/>
            </p:nvCxnSpPr>
            <p:spPr>
              <a:xfrm>
                <a:off x="1729648" y="3537332"/>
                <a:ext cx="0" cy="548640"/>
              </a:xfrm>
              <a:prstGeom prst="line">
                <a:avLst/>
              </a:prstGeom>
              <a:ln w="28575">
                <a:solidFill>
                  <a:schemeClr val="accent3">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672060" y="3475613"/>
                <a:ext cx="115176" cy="11517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140"/>
            <p:cNvGrpSpPr/>
            <p:nvPr/>
          </p:nvGrpSpPr>
          <p:grpSpPr>
            <a:xfrm>
              <a:off x="10084433" y="4688395"/>
              <a:ext cx="566820" cy="384244"/>
              <a:chOff x="7718425" y="2612915"/>
              <a:chExt cx="669925" cy="454136"/>
            </a:xfrm>
            <a:solidFill>
              <a:schemeClr val="bg1"/>
            </a:solidFill>
          </p:grpSpPr>
          <p:sp>
            <p:nvSpPr>
              <p:cNvPr id="142" name="Freeform 23"/>
              <p:cNvSpPr>
                <a:spLocks noEditPoints="1"/>
              </p:cNvSpPr>
              <p:nvPr/>
            </p:nvSpPr>
            <p:spPr bwMode="auto">
              <a:xfrm>
                <a:off x="7718425" y="2612915"/>
                <a:ext cx="669925" cy="388938"/>
              </a:xfrm>
              <a:custGeom>
                <a:avLst/>
                <a:gdLst>
                  <a:gd name="T0" fmla="*/ 92 w 3380"/>
                  <a:gd name="T1" fmla="*/ 91 h 1956"/>
                  <a:gd name="T2" fmla="*/ 92 w 3380"/>
                  <a:gd name="T3" fmla="*/ 1865 h 1956"/>
                  <a:gd name="T4" fmla="*/ 3287 w 3380"/>
                  <a:gd name="T5" fmla="*/ 1865 h 1956"/>
                  <a:gd name="T6" fmla="*/ 3287 w 3380"/>
                  <a:gd name="T7" fmla="*/ 91 h 1956"/>
                  <a:gd name="T8" fmla="*/ 92 w 3380"/>
                  <a:gd name="T9" fmla="*/ 91 h 1956"/>
                  <a:gd name="T10" fmla="*/ 46 w 3380"/>
                  <a:gd name="T11" fmla="*/ 0 h 1956"/>
                  <a:gd name="T12" fmla="*/ 3333 w 3380"/>
                  <a:gd name="T13" fmla="*/ 0 h 1956"/>
                  <a:gd name="T14" fmla="*/ 3348 w 3380"/>
                  <a:gd name="T15" fmla="*/ 2 h 1956"/>
                  <a:gd name="T16" fmla="*/ 3361 w 3380"/>
                  <a:gd name="T17" fmla="*/ 9 h 1956"/>
                  <a:gd name="T18" fmla="*/ 3370 w 3380"/>
                  <a:gd name="T19" fmla="*/ 19 h 1956"/>
                  <a:gd name="T20" fmla="*/ 3377 w 3380"/>
                  <a:gd name="T21" fmla="*/ 31 h 1956"/>
                  <a:gd name="T22" fmla="*/ 3380 w 3380"/>
                  <a:gd name="T23" fmla="*/ 45 h 1956"/>
                  <a:gd name="T24" fmla="*/ 3380 w 3380"/>
                  <a:gd name="T25" fmla="*/ 1911 h 1956"/>
                  <a:gd name="T26" fmla="*/ 3377 w 3380"/>
                  <a:gd name="T27" fmla="*/ 1925 h 1956"/>
                  <a:gd name="T28" fmla="*/ 3370 w 3380"/>
                  <a:gd name="T29" fmla="*/ 1938 h 1956"/>
                  <a:gd name="T30" fmla="*/ 3361 w 3380"/>
                  <a:gd name="T31" fmla="*/ 1947 h 1956"/>
                  <a:gd name="T32" fmla="*/ 3348 w 3380"/>
                  <a:gd name="T33" fmla="*/ 1954 h 1956"/>
                  <a:gd name="T34" fmla="*/ 3333 w 3380"/>
                  <a:gd name="T35" fmla="*/ 1956 h 1956"/>
                  <a:gd name="T36" fmla="*/ 46 w 3380"/>
                  <a:gd name="T37" fmla="*/ 1956 h 1956"/>
                  <a:gd name="T38" fmla="*/ 31 w 3380"/>
                  <a:gd name="T39" fmla="*/ 1954 h 1956"/>
                  <a:gd name="T40" fmla="*/ 19 w 3380"/>
                  <a:gd name="T41" fmla="*/ 1947 h 1956"/>
                  <a:gd name="T42" fmla="*/ 9 w 3380"/>
                  <a:gd name="T43" fmla="*/ 1938 h 1956"/>
                  <a:gd name="T44" fmla="*/ 2 w 3380"/>
                  <a:gd name="T45" fmla="*/ 1925 h 1956"/>
                  <a:gd name="T46" fmla="*/ 0 w 3380"/>
                  <a:gd name="T47" fmla="*/ 1911 h 1956"/>
                  <a:gd name="T48" fmla="*/ 0 w 3380"/>
                  <a:gd name="T49" fmla="*/ 45 h 1956"/>
                  <a:gd name="T50" fmla="*/ 2 w 3380"/>
                  <a:gd name="T51" fmla="*/ 31 h 1956"/>
                  <a:gd name="T52" fmla="*/ 9 w 3380"/>
                  <a:gd name="T53" fmla="*/ 19 h 1956"/>
                  <a:gd name="T54" fmla="*/ 19 w 3380"/>
                  <a:gd name="T55" fmla="*/ 9 h 1956"/>
                  <a:gd name="T56" fmla="*/ 31 w 3380"/>
                  <a:gd name="T57" fmla="*/ 2 h 1956"/>
                  <a:gd name="T58" fmla="*/ 46 w 3380"/>
                  <a:gd name="T5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80" h="1956">
                    <a:moveTo>
                      <a:pt x="92" y="91"/>
                    </a:moveTo>
                    <a:lnTo>
                      <a:pt x="92" y="1865"/>
                    </a:lnTo>
                    <a:lnTo>
                      <a:pt x="3287" y="1865"/>
                    </a:lnTo>
                    <a:lnTo>
                      <a:pt x="3287" y="91"/>
                    </a:lnTo>
                    <a:lnTo>
                      <a:pt x="92" y="91"/>
                    </a:lnTo>
                    <a:close/>
                    <a:moveTo>
                      <a:pt x="46" y="0"/>
                    </a:moveTo>
                    <a:lnTo>
                      <a:pt x="3333" y="0"/>
                    </a:lnTo>
                    <a:lnTo>
                      <a:pt x="3348" y="2"/>
                    </a:lnTo>
                    <a:lnTo>
                      <a:pt x="3361" y="9"/>
                    </a:lnTo>
                    <a:lnTo>
                      <a:pt x="3370" y="19"/>
                    </a:lnTo>
                    <a:lnTo>
                      <a:pt x="3377" y="31"/>
                    </a:lnTo>
                    <a:lnTo>
                      <a:pt x="3380" y="45"/>
                    </a:lnTo>
                    <a:lnTo>
                      <a:pt x="3380" y="1911"/>
                    </a:lnTo>
                    <a:lnTo>
                      <a:pt x="3377" y="1925"/>
                    </a:lnTo>
                    <a:lnTo>
                      <a:pt x="3370" y="1938"/>
                    </a:lnTo>
                    <a:lnTo>
                      <a:pt x="3361" y="1947"/>
                    </a:lnTo>
                    <a:lnTo>
                      <a:pt x="3348" y="1954"/>
                    </a:lnTo>
                    <a:lnTo>
                      <a:pt x="3333" y="1956"/>
                    </a:lnTo>
                    <a:lnTo>
                      <a:pt x="46" y="1956"/>
                    </a:lnTo>
                    <a:lnTo>
                      <a:pt x="31" y="1954"/>
                    </a:lnTo>
                    <a:lnTo>
                      <a:pt x="19" y="1947"/>
                    </a:lnTo>
                    <a:lnTo>
                      <a:pt x="9" y="1938"/>
                    </a:lnTo>
                    <a:lnTo>
                      <a:pt x="2" y="1925"/>
                    </a:lnTo>
                    <a:lnTo>
                      <a:pt x="0" y="1911"/>
                    </a:lnTo>
                    <a:lnTo>
                      <a:pt x="0" y="45"/>
                    </a:lnTo>
                    <a:lnTo>
                      <a:pt x="2" y="31"/>
                    </a:lnTo>
                    <a:lnTo>
                      <a:pt x="9"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24"/>
              <p:cNvSpPr>
                <a:spLocks/>
              </p:cNvSpPr>
              <p:nvPr/>
            </p:nvSpPr>
            <p:spPr bwMode="auto">
              <a:xfrm>
                <a:off x="8293100" y="2973388"/>
                <a:ext cx="95250" cy="93663"/>
              </a:xfrm>
              <a:custGeom>
                <a:avLst/>
                <a:gdLst>
                  <a:gd name="T0" fmla="*/ 46 w 480"/>
                  <a:gd name="T1" fmla="*/ 0 h 473"/>
                  <a:gd name="T2" fmla="*/ 61 w 480"/>
                  <a:gd name="T3" fmla="*/ 2 h 473"/>
                  <a:gd name="T4" fmla="*/ 73 w 480"/>
                  <a:gd name="T5" fmla="*/ 9 h 473"/>
                  <a:gd name="T6" fmla="*/ 83 w 480"/>
                  <a:gd name="T7" fmla="*/ 19 h 473"/>
                  <a:gd name="T8" fmla="*/ 89 w 480"/>
                  <a:gd name="T9" fmla="*/ 31 h 473"/>
                  <a:gd name="T10" fmla="*/ 92 w 480"/>
                  <a:gd name="T11" fmla="*/ 45 h 473"/>
                  <a:gd name="T12" fmla="*/ 95 w 480"/>
                  <a:gd name="T13" fmla="*/ 91 h 473"/>
                  <a:gd name="T14" fmla="*/ 104 w 480"/>
                  <a:gd name="T15" fmla="*/ 135 h 473"/>
                  <a:gd name="T16" fmla="*/ 118 w 480"/>
                  <a:gd name="T17" fmla="*/ 177 h 473"/>
                  <a:gd name="T18" fmla="*/ 138 w 480"/>
                  <a:gd name="T19" fmla="*/ 216 h 473"/>
                  <a:gd name="T20" fmla="*/ 163 w 480"/>
                  <a:gd name="T21" fmla="*/ 251 h 473"/>
                  <a:gd name="T22" fmla="*/ 192 w 480"/>
                  <a:gd name="T23" fmla="*/ 284 h 473"/>
                  <a:gd name="T24" fmla="*/ 225 w 480"/>
                  <a:gd name="T25" fmla="*/ 312 h 473"/>
                  <a:gd name="T26" fmla="*/ 261 w 480"/>
                  <a:gd name="T27" fmla="*/ 337 h 473"/>
                  <a:gd name="T28" fmla="*/ 300 w 480"/>
                  <a:gd name="T29" fmla="*/ 356 h 473"/>
                  <a:gd name="T30" fmla="*/ 342 w 480"/>
                  <a:gd name="T31" fmla="*/ 371 h 473"/>
                  <a:gd name="T32" fmla="*/ 387 w 480"/>
                  <a:gd name="T33" fmla="*/ 379 h 473"/>
                  <a:gd name="T34" fmla="*/ 433 w 480"/>
                  <a:gd name="T35" fmla="*/ 382 h 473"/>
                  <a:gd name="T36" fmla="*/ 448 w 480"/>
                  <a:gd name="T37" fmla="*/ 385 h 473"/>
                  <a:gd name="T38" fmla="*/ 461 w 480"/>
                  <a:gd name="T39" fmla="*/ 392 h 473"/>
                  <a:gd name="T40" fmla="*/ 470 w 480"/>
                  <a:gd name="T41" fmla="*/ 401 h 473"/>
                  <a:gd name="T42" fmla="*/ 477 w 480"/>
                  <a:gd name="T43" fmla="*/ 413 h 473"/>
                  <a:gd name="T44" fmla="*/ 480 w 480"/>
                  <a:gd name="T45" fmla="*/ 428 h 473"/>
                  <a:gd name="T46" fmla="*/ 477 w 480"/>
                  <a:gd name="T47" fmla="*/ 442 h 473"/>
                  <a:gd name="T48" fmla="*/ 470 w 480"/>
                  <a:gd name="T49" fmla="*/ 455 h 473"/>
                  <a:gd name="T50" fmla="*/ 461 w 480"/>
                  <a:gd name="T51" fmla="*/ 465 h 473"/>
                  <a:gd name="T52" fmla="*/ 448 w 480"/>
                  <a:gd name="T53" fmla="*/ 471 h 473"/>
                  <a:gd name="T54" fmla="*/ 433 w 480"/>
                  <a:gd name="T55" fmla="*/ 473 h 473"/>
                  <a:gd name="T56" fmla="*/ 383 w 480"/>
                  <a:gd name="T57" fmla="*/ 471 h 473"/>
                  <a:gd name="T58" fmla="*/ 334 w 480"/>
                  <a:gd name="T59" fmla="*/ 463 h 473"/>
                  <a:gd name="T60" fmla="*/ 288 w 480"/>
                  <a:gd name="T61" fmla="*/ 448 h 473"/>
                  <a:gd name="T62" fmla="*/ 243 w 480"/>
                  <a:gd name="T63" fmla="*/ 430 h 473"/>
                  <a:gd name="T64" fmla="*/ 201 w 480"/>
                  <a:gd name="T65" fmla="*/ 407 h 473"/>
                  <a:gd name="T66" fmla="*/ 162 w 480"/>
                  <a:gd name="T67" fmla="*/ 379 h 473"/>
                  <a:gd name="T68" fmla="*/ 127 w 480"/>
                  <a:gd name="T69" fmla="*/ 348 h 473"/>
                  <a:gd name="T70" fmla="*/ 95 w 480"/>
                  <a:gd name="T71" fmla="*/ 313 h 473"/>
                  <a:gd name="T72" fmla="*/ 67 w 480"/>
                  <a:gd name="T73" fmla="*/ 275 h 473"/>
                  <a:gd name="T74" fmla="*/ 44 w 480"/>
                  <a:gd name="T75" fmla="*/ 233 h 473"/>
                  <a:gd name="T76" fmla="*/ 25 w 480"/>
                  <a:gd name="T77" fmla="*/ 190 h 473"/>
                  <a:gd name="T78" fmla="*/ 11 w 480"/>
                  <a:gd name="T79" fmla="*/ 144 h 473"/>
                  <a:gd name="T80" fmla="*/ 3 w 480"/>
                  <a:gd name="T81" fmla="*/ 95 h 473"/>
                  <a:gd name="T82" fmla="*/ 0 w 480"/>
                  <a:gd name="T83" fmla="*/ 45 h 473"/>
                  <a:gd name="T84" fmla="*/ 2 w 480"/>
                  <a:gd name="T85" fmla="*/ 31 h 473"/>
                  <a:gd name="T86" fmla="*/ 8 w 480"/>
                  <a:gd name="T87" fmla="*/ 19 h 473"/>
                  <a:gd name="T88" fmla="*/ 19 w 480"/>
                  <a:gd name="T89" fmla="*/ 9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61" y="2"/>
                    </a:lnTo>
                    <a:lnTo>
                      <a:pt x="73" y="9"/>
                    </a:lnTo>
                    <a:lnTo>
                      <a:pt x="83" y="19"/>
                    </a:lnTo>
                    <a:lnTo>
                      <a:pt x="89" y="31"/>
                    </a:lnTo>
                    <a:lnTo>
                      <a:pt x="92" y="45"/>
                    </a:lnTo>
                    <a:lnTo>
                      <a:pt x="95" y="91"/>
                    </a:lnTo>
                    <a:lnTo>
                      <a:pt x="104" y="135"/>
                    </a:lnTo>
                    <a:lnTo>
                      <a:pt x="118" y="177"/>
                    </a:lnTo>
                    <a:lnTo>
                      <a:pt x="138" y="216"/>
                    </a:lnTo>
                    <a:lnTo>
                      <a:pt x="163" y="251"/>
                    </a:lnTo>
                    <a:lnTo>
                      <a:pt x="192" y="284"/>
                    </a:lnTo>
                    <a:lnTo>
                      <a:pt x="225" y="312"/>
                    </a:lnTo>
                    <a:lnTo>
                      <a:pt x="261" y="337"/>
                    </a:lnTo>
                    <a:lnTo>
                      <a:pt x="300" y="356"/>
                    </a:lnTo>
                    <a:lnTo>
                      <a:pt x="342" y="371"/>
                    </a:lnTo>
                    <a:lnTo>
                      <a:pt x="387" y="379"/>
                    </a:lnTo>
                    <a:lnTo>
                      <a:pt x="433" y="382"/>
                    </a:lnTo>
                    <a:lnTo>
                      <a:pt x="448" y="385"/>
                    </a:lnTo>
                    <a:lnTo>
                      <a:pt x="461" y="392"/>
                    </a:lnTo>
                    <a:lnTo>
                      <a:pt x="470" y="401"/>
                    </a:lnTo>
                    <a:lnTo>
                      <a:pt x="477" y="413"/>
                    </a:lnTo>
                    <a:lnTo>
                      <a:pt x="480" y="428"/>
                    </a:lnTo>
                    <a:lnTo>
                      <a:pt x="477" y="442"/>
                    </a:lnTo>
                    <a:lnTo>
                      <a:pt x="470" y="455"/>
                    </a:lnTo>
                    <a:lnTo>
                      <a:pt x="461" y="465"/>
                    </a:lnTo>
                    <a:lnTo>
                      <a:pt x="448" y="471"/>
                    </a:lnTo>
                    <a:lnTo>
                      <a:pt x="433" y="473"/>
                    </a:lnTo>
                    <a:lnTo>
                      <a:pt x="383" y="471"/>
                    </a:lnTo>
                    <a:lnTo>
                      <a:pt x="334" y="463"/>
                    </a:lnTo>
                    <a:lnTo>
                      <a:pt x="288" y="448"/>
                    </a:lnTo>
                    <a:lnTo>
                      <a:pt x="243" y="430"/>
                    </a:lnTo>
                    <a:lnTo>
                      <a:pt x="201" y="407"/>
                    </a:lnTo>
                    <a:lnTo>
                      <a:pt x="162" y="379"/>
                    </a:lnTo>
                    <a:lnTo>
                      <a:pt x="127" y="348"/>
                    </a:lnTo>
                    <a:lnTo>
                      <a:pt x="95" y="313"/>
                    </a:lnTo>
                    <a:lnTo>
                      <a:pt x="67" y="275"/>
                    </a:lnTo>
                    <a:lnTo>
                      <a:pt x="44" y="233"/>
                    </a:lnTo>
                    <a:lnTo>
                      <a:pt x="25" y="190"/>
                    </a:lnTo>
                    <a:lnTo>
                      <a:pt x="11" y="144"/>
                    </a:lnTo>
                    <a:lnTo>
                      <a:pt x="3" y="95"/>
                    </a:lnTo>
                    <a:lnTo>
                      <a:pt x="0" y="45"/>
                    </a:lnTo>
                    <a:lnTo>
                      <a:pt x="2" y="31"/>
                    </a:lnTo>
                    <a:lnTo>
                      <a:pt x="8" y="19"/>
                    </a:lnTo>
                    <a:lnTo>
                      <a:pt x="19" y="9"/>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25"/>
              <p:cNvSpPr>
                <a:spLocks/>
              </p:cNvSpPr>
              <p:nvPr/>
            </p:nvSpPr>
            <p:spPr bwMode="auto">
              <a:xfrm>
                <a:off x="8293099" y="2973158"/>
                <a:ext cx="95251" cy="93663"/>
              </a:xfrm>
              <a:custGeom>
                <a:avLst/>
                <a:gdLst>
                  <a:gd name="T0" fmla="*/ 434 w 481"/>
                  <a:gd name="T1" fmla="*/ 0 h 473"/>
                  <a:gd name="T2" fmla="*/ 449 w 481"/>
                  <a:gd name="T3" fmla="*/ 2 h 473"/>
                  <a:gd name="T4" fmla="*/ 462 w 481"/>
                  <a:gd name="T5" fmla="*/ 8 h 473"/>
                  <a:gd name="T6" fmla="*/ 471 w 481"/>
                  <a:gd name="T7" fmla="*/ 19 h 473"/>
                  <a:gd name="T8" fmla="*/ 478 w 481"/>
                  <a:gd name="T9" fmla="*/ 31 h 473"/>
                  <a:gd name="T10" fmla="*/ 481 w 481"/>
                  <a:gd name="T11" fmla="*/ 45 h 473"/>
                  <a:gd name="T12" fmla="*/ 478 w 481"/>
                  <a:gd name="T13" fmla="*/ 60 h 473"/>
                  <a:gd name="T14" fmla="*/ 471 w 481"/>
                  <a:gd name="T15" fmla="*/ 72 h 473"/>
                  <a:gd name="T16" fmla="*/ 462 w 481"/>
                  <a:gd name="T17" fmla="*/ 82 h 473"/>
                  <a:gd name="T18" fmla="*/ 449 w 481"/>
                  <a:gd name="T19" fmla="*/ 89 h 473"/>
                  <a:gd name="T20" fmla="*/ 434 w 481"/>
                  <a:gd name="T21" fmla="*/ 91 h 473"/>
                  <a:gd name="T22" fmla="*/ 388 w 481"/>
                  <a:gd name="T23" fmla="*/ 94 h 473"/>
                  <a:gd name="T24" fmla="*/ 343 w 481"/>
                  <a:gd name="T25" fmla="*/ 103 h 473"/>
                  <a:gd name="T26" fmla="*/ 301 w 481"/>
                  <a:gd name="T27" fmla="*/ 117 h 473"/>
                  <a:gd name="T28" fmla="*/ 262 w 481"/>
                  <a:gd name="T29" fmla="*/ 136 h 473"/>
                  <a:gd name="T30" fmla="*/ 226 w 481"/>
                  <a:gd name="T31" fmla="*/ 161 h 473"/>
                  <a:gd name="T32" fmla="*/ 193 w 481"/>
                  <a:gd name="T33" fmla="*/ 189 h 473"/>
                  <a:gd name="T34" fmla="*/ 164 w 481"/>
                  <a:gd name="T35" fmla="*/ 222 h 473"/>
                  <a:gd name="T36" fmla="*/ 139 w 481"/>
                  <a:gd name="T37" fmla="*/ 257 h 473"/>
                  <a:gd name="T38" fmla="*/ 119 w 481"/>
                  <a:gd name="T39" fmla="*/ 297 h 473"/>
                  <a:gd name="T40" fmla="*/ 105 w 481"/>
                  <a:gd name="T41" fmla="*/ 338 h 473"/>
                  <a:gd name="T42" fmla="*/ 96 w 481"/>
                  <a:gd name="T43" fmla="*/ 382 h 473"/>
                  <a:gd name="T44" fmla="*/ 93 w 481"/>
                  <a:gd name="T45" fmla="*/ 428 h 473"/>
                  <a:gd name="T46" fmla="*/ 90 w 481"/>
                  <a:gd name="T47" fmla="*/ 442 h 473"/>
                  <a:gd name="T48" fmla="*/ 84 w 481"/>
                  <a:gd name="T49" fmla="*/ 455 h 473"/>
                  <a:gd name="T50" fmla="*/ 74 w 481"/>
                  <a:gd name="T51" fmla="*/ 464 h 473"/>
                  <a:gd name="T52" fmla="*/ 62 w 481"/>
                  <a:gd name="T53" fmla="*/ 471 h 473"/>
                  <a:gd name="T54" fmla="*/ 47 w 481"/>
                  <a:gd name="T55" fmla="*/ 473 h 473"/>
                  <a:gd name="T56" fmla="*/ 32 w 481"/>
                  <a:gd name="T57" fmla="*/ 471 h 473"/>
                  <a:gd name="T58" fmla="*/ 20 w 481"/>
                  <a:gd name="T59" fmla="*/ 464 h 473"/>
                  <a:gd name="T60" fmla="*/ 9 w 481"/>
                  <a:gd name="T61" fmla="*/ 455 h 473"/>
                  <a:gd name="T62" fmla="*/ 3 w 481"/>
                  <a:gd name="T63" fmla="*/ 442 h 473"/>
                  <a:gd name="T64" fmla="*/ 0 w 481"/>
                  <a:gd name="T65" fmla="*/ 428 h 473"/>
                  <a:gd name="T66" fmla="*/ 3 w 481"/>
                  <a:gd name="T67" fmla="*/ 378 h 473"/>
                  <a:gd name="T68" fmla="*/ 11 w 481"/>
                  <a:gd name="T69" fmla="*/ 330 h 473"/>
                  <a:gd name="T70" fmla="*/ 26 w 481"/>
                  <a:gd name="T71" fmla="*/ 283 h 473"/>
                  <a:gd name="T72" fmla="*/ 45 w 481"/>
                  <a:gd name="T73" fmla="*/ 240 h 473"/>
                  <a:gd name="T74" fmla="*/ 68 w 481"/>
                  <a:gd name="T75" fmla="*/ 198 h 473"/>
                  <a:gd name="T76" fmla="*/ 96 w 481"/>
                  <a:gd name="T77" fmla="*/ 160 h 473"/>
                  <a:gd name="T78" fmla="*/ 128 w 481"/>
                  <a:gd name="T79" fmla="*/ 125 h 473"/>
                  <a:gd name="T80" fmla="*/ 163 w 481"/>
                  <a:gd name="T81" fmla="*/ 94 h 473"/>
                  <a:gd name="T82" fmla="*/ 202 w 481"/>
                  <a:gd name="T83" fmla="*/ 66 h 473"/>
                  <a:gd name="T84" fmla="*/ 244 w 481"/>
                  <a:gd name="T85" fmla="*/ 43 h 473"/>
                  <a:gd name="T86" fmla="*/ 288 w 481"/>
                  <a:gd name="T87" fmla="*/ 25 h 473"/>
                  <a:gd name="T88" fmla="*/ 335 w 481"/>
                  <a:gd name="T89" fmla="*/ 11 h 473"/>
                  <a:gd name="T90" fmla="*/ 384 w 481"/>
                  <a:gd name="T91" fmla="*/ 3 h 473"/>
                  <a:gd name="T92" fmla="*/ 434 w 481"/>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1" h="473">
                    <a:moveTo>
                      <a:pt x="434" y="0"/>
                    </a:moveTo>
                    <a:lnTo>
                      <a:pt x="449" y="2"/>
                    </a:lnTo>
                    <a:lnTo>
                      <a:pt x="462" y="8"/>
                    </a:lnTo>
                    <a:lnTo>
                      <a:pt x="471" y="19"/>
                    </a:lnTo>
                    <a:lnTo>
                      <a:pt x="478" y="31"/>
                    </a:lnTo>
                    <a:lnTo>
                      <a:pt x="481" y="45"/>
                    </a:lnTo>
                    <a:lnTo>
                      <a:pt x="478" y="60"/>
                    </a:lnTo>
                    <a:lnTo>
                      <a:pt x="471" y="72"/>
                    </a:lnTo>
                    <a:lnTo>
                      <a:pt x="462" y="82"/>
                    </a:lnTo>
                    <a:lnTo>
                      <a:pt x="449" y="89"/>
                    </a:lnTo>
                    <a:lnTo>
                      <a:pt x="434" y="91"/>
                    </a:lnTo>
                    <a:lnTo>
                      <a:pt x="388" y="94"/>
                    </a:lnTo>
                    <a:lnTo>
                      <a:pt x="343" y="103"/>
                    </a:lnTo>
                    <a:lnTo>
                      <a:pt x="301" y="117"/>
                    </a:lnTo>
                    <a:lnTo>
                      <a:pt x="262" y="136"/>
                    </a:lnTo>
                    <a:lnTo>
                      <a:pt x="226" y="161"/>
                    </a:lnTo>
                    <a:lnTo>
                      <a:pt x="193" y="189"/>
                    </a:lnTo>
                    <a:lnTo>
                      <a:pt x="164" y="222"/>
                    </a:lnTo>
                    <a:lnTo>
                      <a:pt x="139" y="257"/>
                    </a:lnTo>
                    <a:lnTo>
                      <a:pt x="119" y="297"/>
                    </a:lnTo>
                    <a:lnTo>
                      <a:pt x="105" y="338"/>
                    </a:lnTo>
                    <a:lnTo>
                      <a:pt x="96" y="382"/>
                    </a:lnTo>
                    <a:lnTo>
                      <a:pt x="93" y="428"/>
                    </a:lnTo>
                    <a:lnTo>
                      <a:pt x="90" y="442"/>
                    </a:lnTo>
                    <a:lnTo>
                      <a:pt x="84" y="455"/>
                    </a:lnTo>
                    <a:lnTo>
                      <a:pt x="74" y="464"/>
                    </a:lnTo>
                    <a:lnTo>
                      <a:pt x="62" y="471"/>
                    </a:lnTo>
                    <a:lnTo>
                      <a:pt x="47" y="473"/>
                    </a:lnTo>
                    <a:lnTo>
                      <a:pt x="32" y="471"/>
                    </a:lnTo>
                    <a:lnTo>
                      <a:pt x="20" y="464"/>
                    </a:lnTo>
                    <a:lnTo>
                      <a:pt x="9" y="455"/>
                    </a:lnTo>
                    <a:lnTo>
                      <a:pt x="3" y="442"/>
                    </a:lnTo>
                    <a:lnTo>
                      <a:pt x="0" y="428"/>
                    </a:lnTo>
                    <a:lnTo>
                      <a:pt x="3" y="378"/>
                    </a:lnTo>
                    <a:lnTo>
                      <a:pt x="11" y="330"/>
                    </a:lnTo>
                    <a:lnTo>
                      <a:pt x="26" y="283"/>
                    </a:lnTo>
                    <a:lnTo>
                      <a:pt x="45" y="240"/>
                    </a:lnTo>
                    <a:lnTo>
                      <a:pt x="68" y="198"/>
                    </a:lnTo>
                    <a:lnTo>
                      <a:pt x="96" y="160"/>
                    </a:lnTo>
                    <a:lnTo>
                      <a:pt x="128" y="125"/>
                    </a:lnTo>
                    <a:lnTo>
                      <a:pt x="163" y="94"/>
                    </a:lnTo>
                    <a:lnTo>
                      <a:pt x="202" y="66"/>
                    </a:lnTo>
                    <a:lnTo>
                      <a:pt x="244" y="43"/>
                    </a:lnTo>
                    <a:lnTo>
                      <a:pt x="288" y="25"/>
                    </a:lnTo>
                    <a:lnTo>
                      <a:pt x="335" y="11"/>
                    </a:lnTo>
                    <a:lnTo>
                      <a:pt x="384" y="3"/>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26"/>
              <p:cNvSpPr>
                <a:spLocks/>
              </p:cNvSpPr>
              <p:nvPr/>
            </p:nvSpPr>
            <p:spPr bwMode="auto">
              <a:xfrm>
                <a:off x="7718425" y="2973388"/>
                <a:ext cx="95250" cy="93663"/>
              </a:xfrm>
              <a:custGeom>
                <a:avLst/>
                <a:gdLst>
                  <a:gd name="T0" fmla="*/ 434 w 480"/>
                  <a:gd name="T1" fmla="*/ 0 h 473"/>
                  <a:gd name="T2" fmla="*/ 448 w 480"/>
                  <a:gd name="T3" fmla="*/ 2 h 473"/>
                  <a:gd name="T4" fmla="*/ 461 w 480"/>
                  <a:gd name="T5" fmla="*/ 9 h 473"/>
                  <a:gd name="T6" fmla="*/ 471 w 480"/>
                  <a:gd name="T7" fmla="*/ 19 h 473"/>
                  <a:gd name="T8" fmla="*/ 478 w 480"/>
                  <a:gd name="T9" fmla="*/ 31 h 473"/>
                  <a:gd name="T10" fmla="*/ 480 w 480"/>
                  <a:gd name="T11" fmla="*/ 45 h 473"/>
                  <a:gd name="T12" fmla="*/ 478 w 480"/>
                  <a:gd name="T13" fmla="*/ 95 h 473"/>
                  <a:gd name="T14" fmla="*/ 469 w 480"/>
                  <a:gd name="T15" fmla="*/ 144 h 473"/>
                  <a:gd name="T16" fmla="*/ 455 w 480"/>
                  <a:gd name="T17" fmla="*/ 190 h 473"/>
                  <a:gd name="T18" fmla="*/ 436 w 480"/>
                  <a:gd name="T19" fmla="*/ 233 h 473"/>
                  <a:gd name="T20" fmla="*/ 413 w 480"/>
                  <a:gd name="T21" fmla="*/ 275 h 473"/>
                  <a:gd name="T22" fmla="*/ 384 w 480"/>
                  <a:gd name="T23" fmla="*/ 313 h 473"/>
                  <a:gd name="T24" fmla="*/ 353 w 480"/>
                  <a:gd name="T25" fmla="*/ 348 h 473"/>
                  <a:gd name="T26" fmla="*/ 317 w 480"/>
                  <a:gd name="T27" fmla="*/ 379 h 473"/>
                  <a:gd name="T28" fmla="*/ 279 w 480"/>
                  <a:gd name="T29" fmla="*/ 407 h 473"/>
                  <a:gd name="T30" fmla="*/ 237 w 480"/>
                  <a:gd name="T31" fmla="*/ 430 h 473"/>
                  <a:gd name="T32" fmla="*/ 193 w 480"/>
                  <a:gd name="T33" fmla="*/ 448 h 473"/>
                  <a:gd name="T34" fmla="*/ 146 w 480"/>
                  <a:gd name="T35" fmla="*/ 463 h 473"/>
                  <a:gd name="T36" fmla="*/ 96 w 480"/>
                  <a:gd name="T37" fmla="*/ 471 h 473"/>
                  <a:gd name="T38" fmla="*/ 46 w 480"/>
                  <a:gd name="T39" fmla="*/ 473 h 473"/>
                  <a:gd name="T40" fmla="*/ 31 w 480"/>
                  <a:gd name="T41" fmla="*/ 471 h 473"/>
                  <a:gd name="T42" fmla="*/ 19 w 480"/>
                  <a:gd name="T43" fmla="*/ 465 h 473"/>
                  <a:gd name="T44" fmla="*/ 9 w 480"/>
                  <a:gd name="T45" fmla="*/ 455 h 473"/>
                  <a:gd name="T46" fmla="*/ 2 w 480"/>
                  <a:gd name="T47" fmla="*/ 442 h 473"/>
                  <a:gd name="T48" fmla="*/ 0 w 480"/>
                  <a:gd name="T49" fmla="*/ 428 h 473"/>
                  <a:gd name="T50" fmla="*/ 2 w 480"/>
                  <a:gd name="T51" fmla="*/ 413 h 473"/>
                  <a:gd name="T52" fmla="*/ 9 w 480"/>
                  <a:gd name="T53" fmla="*/ 401 h 473"/>
                  <a:gd name="T54" fmla="*/ 19 w 480"/>
                  <a:gd name="T55" fmla="*/ 392 h 473"/>
                  <a:gd name="T56" fmla="*/ 31 w 480"/>
                  <a:gd name="T57" fmla="*/ 385 h 473"/>
                  <a:gd name="T58" fmla="*/ 46 w 480"/>
                  <a:gd name="T59" fmla="*/ 382 h 473"/>
                  <a:gd name="T60" fmla="*/ 92 w 480"/>
                  <a:gd name="T61" fmla="*/ 379 h 473"/>
                  <a:gd name="T62" fmla="*/ 136 w 480"/>
                  <a:gd name="T63" fmla="*/ 371 h 473"/>
                  <a:gd name="T64" fmla="*/ 179 w 480"/>
                  <a:gd name="T65" fmla="*/ 356 h 473"/>
                  <a:gd name="T66" fmla="*/ 218 w 480"/>
                  <a:gd name="T67" fmla="*/ 337 h 473"/>
                  <a:gd name="T68" fmla="*/ 254 w 480"/>
                  <a:gd name="T69" fmla="*/ 312 h 473"/>
                  <a:gd name="T70" fmla="*/ 288 w 480"/>
                  <a:gd name="T71" fmla="*/ 284 h 473"/>
                  <a:gd name="T72" fmla="*/ 316 w 480"/>
                  <a:gd name="T73" fmla="*/ 251 h 473"/>
                  <a:gd name="T74" fmla="*/ 341 w 480"/>
                  <a:gd name="T75" fmla="*/ 216 h 473"/>
                  <a:gd name="T76" fmla="*/ 361 w 480"/>
                  <a:gd name="T77" fmla="*/ 177 h 473"/>
                  <a:gd name="T78" fmla="*/ 376 w 480"/>
                  <a:gd name="T79" fmla="*/ 135 h 473"/>
                  <a:gd name="T80" fmla="*/ 384 w 480"/>
                  <a:gd name="T81" fmla="*/ 91 h 473"/>
                  <a:gd name="T82" fmla="*/ 387 w 480"/>
                  <a:gd name="T83" fmla="*/ 45 h 473"/>
                  <a:gd name="T84" fmla="*/ 391 w 480"/>
                  <a:gd name="T85" fmla="*/ 31 h 473"/>
                  <a:gd name="T86" fmla="*/ 397 w 480"/>
                  <a:gd name="T87" fmla="*/ 19 h 473"/>
                  <a:gd name="T88" fmla="*/ 406 w 480"/>
                  <a:gd name="T89" fmla="*/ 9 h 473"/>
                  <a:gd name="T90" fmla="*/ 419 w 480"/>
                  <a:gd name="T91" fmla="*/ 2 h 473"/>
                  <a:gd name="T92" fmla="*/ 434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34" y="0"/>
                    </a:moveTo>
                    <a:lnTo>
                      <a:pt x="448" y="2"/>
                    </a:lnTo>
                    <a:lnTo>
                      <a:pt x="461" y="9"/>
                    </a:lnTo>
                    <a:lnTo>
                      <a:pt x="471" y="19"/>
                    </a:lnTo>
                    <a:lnTo>
                      <a:pt x="478" y="31"/>
                    </a:lnTo>
                    <a:lnTo>
                      <a:pt x="480" y="45"/>
                    </a:lnTo>
                    <a:lnTo>
                      <a:pt x="478" y="95"/>
                    </a:lnTo>
                    <a:lnTo>
                      <a:pt x="469" y="144"/>
                    </a:lnTo>
                    <a:lnTo>
                      <a:pt x="455" y="190"/>
                    </a:lnTo>
                    <a:lnTo>
                      <a:pt x="436" y="233"/>
                    </a:lnTo>
                    <a:lnTo>
                      <a:pt x="413" y="275"/>
                    </a:lnTo>
                    <a:lnTo>
                      <a:pt x="384" y="313"/>
                    </a:lnTo>
                    <a:lnTo>
                      <a:pt x="353" y="348"/>
                    </a:lnTo>
                    <a:lnTo>
                      <a:pt x="317" y="379"/>
                    </a:lnTo>
                    <a:lnTo>
                      <a:pt x="279" y="407"/>
                    </a:lnTo>
                    <a:lnTo>
                      <a:pt x="237" y="430"/>
                    </a:lnTo>
                    <a:lnTo>
                      <a:pt x="193" y="448"/>
                    </a:lnTo>
                    <a:lnTo>
                      <a:pt x="146" y="463"/>
                    </a:lnTo>
                    <a:lnTo>
                      <a:pt x="96" y="471"/>
                    </a:lnTo>
                    <a:lnTo>
                      <a:pt x="46" y="473"/>
                    </a:lnTo>
                    <a:lnTo>
                      <a:pt x="31" y="471"/>
                    </a:lnTo>
                    <a:lnTo>
                      <a:pt x="19" y="465"/>
                    </a:lnTo>
                    <a:lnTo>
                      <a:pt x="9" y="455"/>
                    </a:lnTo>
                    <a:lnTo>
                      <a:pt x="2" y="442"/>
                    </a:lnTo>
                    <a:lnTo>
                      <a:pt x="0" y="428"/>
                    </a:lnTo>
                    <a:lnTo>
                      <a:pt x="2" y="413"/>
                    </a:lnTo>
                    <a:lnTo>
                      <a:pt x="9" y="401"/>
                    </a:lnTo>
                    <a:lnTo>
                      <a:pt x="19" y="392"/>
                    </a:lnTo>
                    <a:lnTo>
                      <a:pt x="31" y="385"/>
                    </a:lnTo>
                    <a:lnTo>
                      <a:pt x="46" y="382"/>
                    </a:lnTo>
                    <a:lnTo>
                      <a:pt x="92" y="379"/>
                    </a:lnTo>
                    <a:lnTo>
                      <a:pt x="136" y="371"/>
                    </a:lnTo>
                    <a:lnTo>
                      <a:pt x="179" y="356"/>
                    </a:lnTo>
                    <a:lnTo>
                      <a:pt x="218" y="337"/>
                    </a:lnTo>
                    <a:lnTo>
                      <a:pt x="254" y="312"/>
                    </a:lnTo>
                    <a:lnTo>
                      <a:pt x="288" y="284"/>
                    </a:lnTo>
                    <a:lnTo>
                      <a:pt x="316" y="251"/>
                    </a:lnTo>
                    <a:lnTo>
                      <a:pt x="341" y="216"/>
                    </a:lnTo>
                    <a:lnTo>
                      <a:pt x="361" y="177"/>
                    </a:lnTo>
                    <a:lnTo>
                      <a:pt x="376" y="135"/>
                    </a:lnTo>
                    <a:lnTo>
                      <a:pt x="384" y="91"/>
                    </a:lnTo>
                    <a:lnTo>
                      <a:pt x="387" y="45"/>
                    </a:lnTo>
                    <a:lnTo>
                      <a:pt x="391" y="31"/>
                    </a:lnTo>
                    <a:lnTo>
                      <a:pt x="397" y="19"/>
                    </a:lnTo>
                    <a:lnTo>
                      <a:pt x="406" y="9"/>
                    </a:lnTo>
                    <a:lnTo>
                      <a:pt x="419" y="2"/>
                    </a:lnTo>
                    <a:lnTo>
                      <a:pt x="434"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27"/>
              <p:cNvSpPr>
                <a:spLocks/>
              </p:cNvSpPr>
              <p:nvPr/>
            </p:nvSpPr>
            <p:spPr bwMode="auto">
              <a:xfrm>
                <a:off x="7718425" y="2973157"/>
                <a:ext cx="95251" cy="93663"/>
              </a:xfrm>
              <a:custGeom>
                <a:avLst/>
                <a:gdLst>
                  <a:gd name="T0" fmla="*/ 46 w 480"/>
                  <a:gd name="T1" fmla="*/ 0 h 473"/>
                  <a:gd name="T2" fmla="*/ 96 w 480"/>
                  <a:gd name="T3" fmla="*/ 3 h 473"/>
                  <a:gd name="T4" fmla="*/ 146 w 480"/>
                  <a:gd name="T5" fmla="*/ 11 h 473"/>
                  <a:gd name="T6" fmla="*/ 193 w 480"/>
                  <a:gd name="T7" fmla="*/ 25 h 473"/>
                  <a:gd name="T8" fmla="*/ 237 w 480"/>
                  <a:gd name="T9" fmla="*/ 43 h 473"/>
                  <a:gd name="T10" fmla="*/ 279 w 480"/>
                  <a:gd name="T11" fmla="*/ 66 h 473"/>
                  <a:gd name="T12" fmla="*/ 317 w 480"/>
                  <a:gd name="T13" fmla="*/ 94 h 473"/>
                  <a:gd name="T14" fmla="*/ 353 w 480"/>
                  <a:gd name="T15" fmla="*/ 125 h 473"/>
                  <a:gd name="T16" fmla="*/ 384 w 480"/>
                  <a:gd name="T17" fmla="*/ 160 h 473"/>
                  <a:gd name="T18" fmla="*/ 413 w 480"/>
                  <a:gd name="T19" fmla="*/ 198 h 473"/>
                  <a:gd name="T20" fmla="*/ 436 w 480"/>
                  <a:gd name="T21" fmla="*/ 240 h 473"/>
                  <a:gd name="T22" fmla="*/ 455 w 480"/>
                  <a:gd name="T23" fmla="*/ 283 h 473"/>
                  <a:gd name="T24" fmla="*/ 469 w 480"/>
                  <a:gd name="T25" fmla="*/ 330 h 473"/>
                  <a:gd name="T26" fmla="*/ 478 w 480"/>
                  <a:gd name="T27" fmla="*/ 378 h 473"/>
                  <a:gd name="T28" fmla="*/ 480 w 480"/>
                  <a:gd name="T29" fmla="*/ 428 h 473"/>
                  <a:gd name="T30" fmla="*/ 478 w 480"/>
                  <a:gd name="T31" fmla="*/ 442 h 473"/>
                  <a:gd name="T32" fmla="*/ 471 w 480"/>
                  <a:gd name="T33" fmla="*/ 455 h 473"/>
                  <a:gd name="T34" fmla="*/ 461 w 480"/>
                  <a:gd name="T35" fmla="*/ 464 h 473"/>
                  <a:gd name="T36" fmla="*/ 448 w 480"/>
                  <a:gd name="T37" fmla="*/ 471 h 473"/>
                  <a:gd name="T38" fmla="*/ 434 w 480"/>
                  <a:gd name="T39" fmla="*/ 473 h 473"/>
                  <a:gd name="T40" fmla="*/ 419 w 480"/>
                  <a:gd name="T41" fmla="*/ 471 h 473"/>
                  <a:gd name="T42" fmla="*/ 406 w 480"/>
                  <a:gd name="T43" fmla="*/ 464 h 473"/>
                  <a:gd name="T44" fmla="*/ 397 w 480"/>
                  <a:gd name="T45" fmla="*/ 455 h 473"/>
                  <a:gd name="T46" fmla="*/ 391 w 480"/>
                  <a:gd name="T47" fmla="*/ 442 h 473"/>
                  <a:gd name="T48" fmla="*/ 387 w 480"/>
                  <a:gd name="T49" fmla="*/ 428 h 473"/>
                  <a:gd name="T50" fmla="*/ 384 w 480"/>
                  <a:gd name="T51" fmla="*/ 382 h 473"/>
                  <a:gd name="T52" fmla="*/ 376 w 480"/>
                  <a:gd name="T53" fmla="*/ 338 h 473"/>
                  <a:gd name="T54" fmla="*/ 361 w 480"/>
                  <a:gd name="T55" fmla="*/ 297 h 473"/>
                  <a:gd name="T56" fmla="*/ 341 w 480"/>
                  <a:gd name="T57" fmla="*/ 257 h 473"/>
                  <a:gd name="T58" fmla="*/ 316 w 480"/>
                  <a:gd name="T59" fmla="*/ 222 h 473"/>
                  <a:gd name="T60" fmla="*/ 288 w 480"/>
                  <a:gd name="T61" fmla="*/ 189 h 473"/>
                  <a:gd name="T62" fmla="*/ 254 w 480"/>
                  <a:gd name="T63" fmla="*/ 161 h 473"/>
                  <a:gd name="T64" fmla="*/ 218 w 480"/>
                  <a:gd name="T65" fmla="*/ 136 h 473"/>
                  <a:gd name="T66" fmla="*/ 179 w 480"/>
                  <a:gd name="T67" fmla="*/ 117 h 473"/>
                  <a:gd name="T68" fmla="*/ 136 w 480"/>
                  <a:gd name="T69" fmla="*/ 103 h 473"/>
                  <a:gd name="T70" fmla="*/ 92 w 480"/>
                  <a:gd name="T71" fmla="*/ 94 h 473"/>
                  <a:gd name="T72" fmla="*/ 46 w 480"/>
                  <a:gd name="T73" fmla="*/ 91 h 473"/>
                  <a:gd name="T74" fmla="*/ 31 w 480"/>
                  <a:gd name="T75" fmla="*/ 89 h 473"/>
                  <a:gd name="T76" fmla="*/ 19 w 480"/>
                  <a:gd name="T77" fmla="*/ 82 h 473"/>
                  <a:gd name="T78" fmla="*/ 9 w 480"/>
                  <a:gd name="T79" fmla="*/ 72 h 473"/>
                  <a:gd name="T80" fmla="*/ 2 w 480"/>
                  <a:gd name="T81" fmla="*/ 60 h 473"/>
                  <a:gd name="T82" fmla="*/ 0 w 480"/>
                  <a:gd name="T83" fmla="*/ 45 h 473"/>
                  <a:gd name="T84" fmla="*/ 2 w 480"/>
                  <a:gd name="T85" fmla="*/ 31 h 473"/>
                  <a:gd name="T86" fmla="*/ 9 w 480"/>
                  <a:gd name="T87" fmla="*/ 19 h 473"/>
                  <a:gd name="T88" fmla="*/ 19 w 480"/>
                  <a:gd name="T89" fmla="*/ 8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96" y="3"/>
                    </a:lnTo>
                    <a:lnTo>
                      <a:pt x="146" y="11"/>
                    </a:lnTo>
                    <a:lnTo>
                      <a:pt x="193" y="25"/>
                    </a:lnTo>
                    <a:lnTo>
                      <a:pt x="237" y="43"/>
                    </a:lnTo>
                    <a:lnTo>
                      <a:pt x="279" y="66"/>
                    </a:lnTo>
                    <a:lnTo>
                      <a:pt x="317" y="94"/>
                    </a:lnTo>
                    <a:lnTo>
                      <a:pt x="353" y="125"/>
                    </a:lnTo>
                    <a:lnTo>
                      <a:pt x="384" y="160"/>
                    </a:lnTo>
                    <a:lnTo>
                      <a:pt x="413" y="198"/>
                    </a:lnTo>
                    <a:lnTo>
                      <a:pt x="436" y="240"/>
                    </a:lnTo>
                    <a:lnTo>
                      <a:pt x="455" y="283"/>
                    </a:lnTo>
                    <a:lnTo>
                      <a:pt x="469" y="330"/>
                    </a:lnTo>
                    <a:lnTo>
                      <a:pt x="478" y="378"/>
                    </a:lnTo>
                    <a:lnTo>
                      <a:pt x="480" y="428"/>
                    </a:lnTo>
                    <a:lnTo>
                      <a:pt x="478" y="442"/>
                    </a:lnTo>
                    <a:lnTo>
                      <a:pt x="471" y="455"/>
                    </a:lnTo>
                    <a:lnTo>
                      <a:pt x="461" y="464"/>
                    </a:lnTo>
                    <a:lnTo>
                      <a:pt x="448" y="471"/>
                    </a:lnTo>
                    <a:lnTo>
                      <a:pt x="434" y="473"/>
                    </a:lnTo>
                    <a:lnTo>
                      <a:pt x="419" y="471"/>
                    </a:lnTo>
                    <a:lnTo>
                      <a:pt x="406" y="464"/>
                    </a:lnTo>
                    <a:lnTo>
                      <a:pt x="397" y="455"/>
                    </a:lnTo>
                    <a:lnTo>
                      <a:pt x="391" y="442"/>
                    </a:lnTo>
                    <a:lnTo>
                      <a:pt x="387" y="428"/>
                    </a:lnTo>
                    <a:lnTo>
                      <a:pt x="384" y="382"/>
                    </a:lnTo>
                    <a:lnTo>
                      <a:pt x="376" y="338"/>
                    </a:lnTo>
                    <a:lnTo>
                      <a:pt x="361" y="297"/>
                    </a:lnTo>
                    <a:lnTo>
                      <a:pt x="341" y="257"/>
                    </a:lnTo>
                    <a:lnTo>
                      <a:pt x="316" y="222"/>
                    </a:lnTo>
                    <a:lnTo>
                      <a:pt x="288" y="189"/>
                    </a:lnTo>
                    <a:lnTo>
                      <a:pt x="254" y="161"/>
                    </a:lnTo>
                    <a:lnTo>
                      <a:pt x="218" y="136"/>
                    </a:lnTo>
                    <a:lnTo>
                      <a:pt x="179" y="117"/>
                    </a:lnTo>
                    <a:lnTo>
                      <a:pt x="136" y="103"/>
                    </a:lnTo>
                    <a:lnTo>
                      <a:pt x="92" y="94"/>
                    </a:lnTo>
                    <a:lnTo>
                      <a:pt x="46" y="91"/>
                    </a:lnTo>
                    <a:lnTo>
                      <a:pt x="31" y="89"/>
                    </a:lnTo>
                    <a:lnTo>
                      <a:pt x="19" y="82"/>
                    </a:lnTo>
                    <a:lnTo>
                      <a:pt x="9" y="72"/>
                    </a:lnTo>
                    <a:lnTo>
                      <a:pt x="2" y="60"/>
                    </a:lnTo>
                    <a:lnTo>
                      <a:pt x="0" y="45"/>
                    </a:lnTo>
                    <a:lnTo>
                      <a:pt x="2" y="31"/>
                    </a:lnTo>
                    <a:lnTo>
                      <a:pt x="9" y="19"/>
                    </a:lnTo>
                    <a:lnTo>
                      <a:pt x="19" y="8"/>
                    </a:lnTo>
                    <a:lnTo>
                      <a:pt x="31" y="2"/>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28"/>
              <p:cNvSpPr>
                <a:spLocks/>
              </p:cNvSpPr>
              <p:nvPr/>
            </p:nvSpPr>
            <p:spPr bwMode="auto">
              <a:xfrm>
                <a:off x="7985124" y="2702972"/>
                <a:ext cx="138113" cy="192087"/>
              </a:xfrm>
              <a:custGeom>
                <a:avLst/>
                <a:gdLst>
                  <a:gd name="T0" fmla="*/ 435 w 697"/>
                  <a:gd name="T1" fmla="*/ 6 h 972"/>
                  <a:gd name="T2" fmla="*/ 537 w 697"/>
                  <a:gd name="T3" fmla="*/ 32 h 972"/>
                  <a:gd name="T4" fmla="*/ 612 w 697"/>
                  <a:gd name="T5" fmla="*/ 65 h 972"/>
                  <a:gd name="T6" fmla="*/ 655 w 697"/>
                  <a:gd name="T7" fmla="*/ 92 h 972"/>
                  <a:gd name="T8" fmla="*/ 675 w 697"/>
                  <a:gd name="T9" fmla="*/ 110 h 972"/>
                  <a:gd name="T10" fmla="*/ 679 w 697"/>
                  <a:gd name="T11" fmla="*/ 151 h 972"/>
                  <a:gd name="T12" fmla="*/ 648 w 697"/>
                  <a:gd name="T13" fmla="*/ 178 h 972"/>
                  <a:gd name="T14" fmla="*/ 607 w 697"/>
                  <a:gd name="T15" fmla="*/ 170 h 972"/>
                  <a:gd name="T16" fmla="*/ 588 w 697"/>
                  <a:gd name="T17" fmla="*/ 157 h 972"/>
                  <a:gd name="T18" fmla="*/ 537 w 697"/>
                  <a:gd name="T19" fmla="*/ 130 h 972"/>
                  <a:gd name="T20" fmla="*/ 457 w 697"/>
                  <a:gd name="T21" fmla="*/ 103 h 972"/>
                  <a:gd name="T22" fmla="*/ 352 w 697"/>
                  <a:gd name="T23" fmla="*/ 91 h 972"/>
                  <a:gd name="T24" fmla="*/ 245 w 697"/>
                  <a:gd name="T25" fmla="*/ 108 h 972"/>
                  <a:gd name="T26" fmla="*/ 169 w 697"/>
                  <a:gd name="T27" fmla="*/ 158 h 972"/>
                  <a:gd name="T28" fmla="*/ 133 w 697"/>
                  <a:gd name="T29" fmla="*/ 236 h 972"/>
                  <a:gd name="T30" fmla="*/ 142 w 697"/>
                  <a:gd name="T31" fmla="*/ 313 h 972"/>
                  <a:gd name="T32" fmla="*/ 195 w 697"/>
                  <a:gd name="T33" fmla="*/ 369 h 972"/>
                  <a:gd name="T34" fmla="*/ 278 w 697"/>
                  <a:gd name="T35" fmla="*/ 413 h 972"/>
                  <a:gd name="T36" fmla="*/ 374 w 697"/>
                  <a:gd name="T37" fmla="*/ 449 h 972"/>
                  <a:gd name="T38" fmla="*/ 459 w 697"/>
                  <a:gd name="T39" fmla="*/ 476 h 972"/>
                  <a:gd name="T40" fmla="*/ 536 w 697"/>
                  <a:gd name="T41" fmla="*/ 506 h 972"/>
                  <a:gd name="T42" fmla="*/ 608 w 697"/>
                  <a:gd name="T43" fmla="*/ 549 h 972"/>
                  <a:gd name="T44" fmla="*/ 666 w 697"/>
                  <a:gd name="T45" fmla="*/ 608 h 972"/>
                  <a:gd name="T46" fmla="*/ 695 w 697"/>
                  <a:gd name="T47" fmla="*/ 690 h 972"/>
                  <a:gd name="T48" fmla="*/ 688 w 697"/>
                  <a:gd name="T49" fmla="*/ 786 h 972"/>
                  <a:gd name="T50" fmla="*/ 643 w 697"/>
                  <a:gd name="T51" fmla="*/ 864 h 972"/>
                  <a:gd name="T52" fmla="*/ 571 w 697"/>
                  <a:gd name="T53" fmla="*/ 919 h 972"/>
                  <a:gd name="T54" fmla="*/ 484 w 697"/>
                  <a:gd name="T55" fmla="*/ 956 h 972"/>
                  <a:gd name="T56" fmla="*/ 396 w 697"/>
                  <a:gd name="T57" fmla="*/ 971 h 972"/>
                  <a:gd name="T58" fmla="*/ 290 w 697"/>
                  <a:gd name="T59" fmla="*/ 964 h 972"/>
                  <a:gd name="T60" fmla="*/ 170 w 697"/>
                  <a:gd name="T61" fmla="*/ 927 h 972"/>
                  <a:gd name="T62" fmla="*/ 68 w 697"/>
                  <a:gd name="T63" fmla="*/ 876 h 972"/>
                  <a:gd name="T64" fmla="*/ 7 w 697"/>
                  <a:gd name="T65" fmla="*/ 832 h 972"/>
                  <a:gd name="T66" fmla="*/ 3 w 697"/>
                  <a:gd name="T67" fmla="*/ 791 h 972"/>
                  <a:gd name="T68" fmla="*/ 34 w 697"/>
                  <a:gd name="T69" fmla="*/ 762 h 972"/>
                  <a:gd name="T70" fmla="*/ 75 w 697"/>
                  <a:gd name="T71" fmla="*/ 771 h 972"/>
                  <a:gd name="T72" fmla="*/ 155 w 697"/>
                  <a:gd name="T73" fmla="*/ 819 h 972"/>
                  <a:gd name="T74" fmla="*/ 261 w 697"/>
                  <a:gd name="T75" fmla="*/ 863 h 972"/>
                  <a:gd name="T76" fmla="*/ 368 w 697"/>
                  <a:gd name="T77" fmla="*/ 881 h 972"/>
                  <a:gd name="T78" fmla="*/ 446 w 697"/>
                  <a:gd name="T79" fmla="*/ 872 h 972"/>
                  <a:gd name="T80" fmla="*/ 523 w 697"/>
                  <a:gd name="T81" fmla="*/ 842 h 972"/>
                  <a:gd name="T82" fmla="*/ 582 w 697"/>
                  <a:gd name="T83" fmla="*/ 792 h 972"/>
                  <a:gd name="T84" fmla="*/ 606 w 697"/>
                  <a:gd name="T85" fmla="*/ 722 h 972"/>
                  <a:gd name="T86" fmla="*/ 585 w 697"/>
                  <a:gd name="T87" fmla="*/ 655 h 972"/>
                  <a:gd name="T88" fmla="*/ 530 w 697"/>
                  <a:gd name="T89" fmla="*/ 606 h 972"/>
                  <a:gd name="T90" fmla="*/ 449 w 697"/>
                  <a:gd name="T91" fmla="*/ 569 h 972"/>
                  <a:gd name="T92" fmla="*/ 346 w 697"/>
                  <a:gd name="T93" fmla="*/ 535 h 972"/>
                  <a:gd name="T94" fmla="*/ 276 w 697"/>
                  <a:gd name="T95" fmla="*/ 510 h 972"/>
                  <a:gd name="T96" fmla="*/ 194 w 697"/>
                  <a:gd name="T97" fmla="*/ 474 h 972"/>
                  <a:gd name="T98" fmla="*/ 118 w 697"/>
                  <a:gd name="T99" fmla="*/ 423 h 972"/>
                  <a:gd name="T100" fmla="*/ 61 w 697"/>
                  <a:gd name="T101" fmla="*/ 356 h 972"/>
                  <a:gd name="T102" fmla="*/ 38 w 697"/>
                  <a:gd name="T103" fmla="*/ 267 h 972"/>
                  <a:gd name="T104" fmla="*/ 61 w 697"/>
                  <a:gd name="T105" fmla="*/ 158 h 972"/>
                  <a:gd name="T106" fmla="*/ 125 w 697"/>
                  <a:gd name="T107" fmla="*/ 73 h 972"/>
                  <a:gd name="T108" fmla="*/ 225 w 697"/>
                  <a:gd name="T109" fmla="*/ 19 h 972"/>
                  <a:gd name="T110" fmla="*/ 352 w 697"/>
                  <a:gd name="T11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7" h="972">
                    <a:moveTo>
                      <a:pt x="352" y="0"/>
                    </a:moveTo>
                    <a:lnTo>
                      <a:pt x="395" y="2"/>
                    </a:lnTo>
                    <a:lnTo>
                      <a:pt x="435" y="6"/>
                    </a:lnTo>
                    <a:lnTo>
                      <a:pt x="472" y="13"/>
                    </a:lnTo>
                    <a:lnTo>
                      <a:pt x="506" y="21"/>
                    </a:lnTo>
                    <a:lnTo>
                      <a:pt x="537" y="32"/>
                    </a:lnTo>
                    <a:lnTo>
                      <a:pt x="565" y="43"/>
                    </a:lnTo>
                    <a:lnTo>
                      <a:pt x="590" y="53"/>
                    </a:lnTo>
                    <a:lnTo>
                      <a:pt x="612" y="65"/>
                    </a:lnTo>
                    <a:lnTo>
                      <a:pt x="630" y="75"/>
                    </a:lnTo>
                    <a:lnTo>
                      <a:pt x="645" y="84"/>
                    </a:lnTo>
                    <a:lnTo>
                      <a:pt x="655" y="92"/>
                    </a:lnTo>
                    <a:lnTo>
                      <a:pt x="662" y="97"/>
                    </a:lnTo>
                    <a:lnTo>
                      <a:pt x="666" y="100"/>
                    </a:lnTo>
                    <a:lnTo>
                      <a:pt x="675" y="110"/>
                    </a:lnTo>
                    <a:lnTo>
                      <a:pt x="681" y="124"/>
                    </a:lnTo>
                    <a:lnTo>
                      <a:pt x="682" y="137"/>
                    </a:lnTo>
                    <a:lnTo>
                      <a:pt x="679" y="151"/>
                    </a:lnTo>
                    <a:lnTo>
                      <a:pt x="672" y="164"/>
                    </a:lnTo>
                    <a:lnTo>
                      <a:pt x="660" y="173"/>
                    </a:lnTo>
                    <a:lnTo>
                      <a:pt x="648" y="178"/>
                    </a:lnTo>
                    <a:lnTo>
                      <a:pt x="633" y="180"/>
                    </a:lnTo>
                    <a:lnTo>
                      <a:pt x="619" y="177"/>
                    </a:lnTo>
                    <a:lnTo>
                      <a:pt x="607" y="170"/>
                    </a:lnTo>
                    <a:lnTo>
                      <a:pt x="604" y="168"/>
                    </a:lnTo>
                    <a:lnTo>
                      <a:pt x="598" y="163"/>
                    </a:lnTo>
                    <a:lnTo>
                      <a:pt x="588" y="157"/>
                    </a:lnTo>
                    <a:lnTo>
                      <a:pt x="574" y="148"/>
                    </a:lnTo>
                    <a:lnTo>
                      <a:pt x="557" y="139"/>
                    </a:lnTo>
                    <a:lnTo>
                      <a:pt x="537" y="130"/>
                    </a:lnTo>
                    <a:lnTo>
                      <a:pt x="513" y="119"/>
                    </a:lnTo>
                    <a:lnTo>
                      <a:pt x="486" y="111"/>
                    </a:lnTo>
                    <a:lnTo>
                      <a:pt x="457" y="103"/>
                    </a:lnTo>
                    <a:lnTo>
                      <a:pt x="425" y="97"/>
                    </a:lnTo>
                    <a:lnTo>
                      <a:pt x="390" y="93"/>
                    </a:lnTo>
                    <a:lnTo>
                      <a:pt x="352" y="91"/>
                    </a:lnTo>
                    <a:lnTo>
                      <a:pt x="314" y="93"/>
                    </a:lnTo>
                    <a:lnTo>
                      <a:pt x="277" y="99"/>
                    </a:lnTo>
                    <a:lnTo>
                      <a:pt x="245" y="108"/>
                    </a:lnTo>
                    <a:lnTo>
                      <a:pt x="215" y="122"/>
                    </a:lnTo>
                    <a:lnTo>
                      <a:pt x="190" y="138"/>
                    </a:lnTo>
                    <a:lnTo>
                      <a:pt x="169" y="158"/>
                    </a:lnTo>
                    <a:lnTo>
                      <a:pt x="152" y="181"/>
                    </a:lnTo>
                    <a:lnTo>
                      <a:pt x="141" y="207"/>
                    </a:lnTo>
                    <a:lnTo>
                      <a:pt x="133" y="236"/>
                    </a:lnTo>
                    <a:lnTo>
                      <a:pt x="130" y="267"/>
                    </a:lnTo>
                    <a:lnTo>
                      <a:pt x="134" y="291"/>
                    </a:lnTo>
                    <a:lnTo>
                      <a:pt x="142" y="313"/>
                    </a:lnTo>
                    <a:lnTo>
                      <a:pt x="156" y="332"/>
                    </a:lnTo>
                    <a:lnTo>
                      <a:pt x="173" y="351"/>
                    </a:lnTo>
                    <a:lnTo>
                      <a:pt x="195" y="369"/>
                    </a:lnTo>
                    <a:lnTo>
                      <a:pt x="220" y="384"/>
                    </a:lnTo>
                    <a:lnTo>
                      <a:pt x="248" y="398"/>
                    </a:lnTo>
                    <a:lnTo>
                      <a:pt x="278" y="413"/>
                    </a:lnTo>
                    <a:lnTo>
                      <a:pt x="310" y="425"/>
                    </a:lnTo>
                    <a:lnTo>
                      <a:pt x="342" y="438"/>
                    </a:lnTo>
                    <a:lnTo>
                      <a:pt x="374" y="449"/>
                    </a:lnTo>
                    <a:lnTo>
                      <a:pt x="411" y="460"/>
                    </a:lnTo>
                    <a:lnTo>
                      <a:pt x="434" y="468"/>
                    </a:lnTo>
                    <a:lnTo>
                      <a:pt x="459" y="476"/>
                    </a:lnTo>
                    <a:lnTo>
                      <a:pt x="484" y="485"/>
                    </a:lnTo>
                    <a:lnTo>
                      <a:pt x="511" y="496"/>
                    </a:lnTo>
                    <a:lnTo>
                      <a:pt x="536" y="506"/>
                    </a:lnTo>
                    <a:lnTo>
                      <a:pt x="561" y="519"/>
                    </a:lnTo>
                    <a:lnTo>
                      <a:pt x="585" y="533"/>
                    </a:lnTo>
                    <a:lnTo>
                      <a:pt x="608" y="549"/>
                    </a:lnTo>
                    <a:lnTo>
                      <a:pt x="630" y="567"/>
                    </a:lnTo>
                    <a:lnTo>
                      <a:pt x="649" y="587"/>
                    </a:lnTo>
                    <a:lnTo>
                      <a:pt x="666" y="608"/>
                    </a:lnTo>
                    <a:lnTo>
                      <a:pt x="678" y="633"/>
                    </a:lnTo>
                    <a:lnTo>
                      <a:pt x="689" y="660"/>
                    </a:lnTo>
                    <a:lnTo>
                      <a:pt x="695" y="690"/>
                    </a:lnTo>
                    <a:lnTo>
                      <a:pt x="697" y="722"/>
                    </a:lnTo>
                    <a:lnTo>
                      <a:pt x="695" y="755"/>
                    </a:lnTo>
                    <a:lnTo>
                      <a:pt x="688" y="786"/>
                    </a:lnTo>
                    <a:lnTo>
                      <a:pt x="676" y="814"/>
                    </a:lnTo>
                    <a:lnTo>
                      <a:pt x="661" y="840"/>
                    </a:lnTo>
                    <a:lnTo>
                      <a:pt x="643" y="864"/>
                    </a:lnTo>
                    <a:lnTo>
                      <a:pt x="622" y="884"/>
                    </a:lnTo>
                    <a:lnTo>
                      <a:pt x="598" y="903"/>
                    </a:lnTo>
                    <a:lnTo>
                      <a:pt x="571" y="919"/>
                    </a:lnTo>
                    <a:lnTo>
                      <a:pt x="543" y="934"/>
                    </a:lnTo>
                    <a:lnTo>
                      <a:pt x="515" y="945"/>
                    </a:lnTo>
                    <a:lnTo>
                      <a:pt x="484" y="956"/>
                    </a:lnTo>
                    <a:lnTo>
                      <a:pt x="455" y="963"/>
                    </a:lnTo>
                    <a:lnTo>
                      <a:pt x="425" y="968"/>
                    </a:lnTo>
                    <a:lnTo>
                      <a:pt x="396" y="971"/>
                    </a:lnTo>
                    <a:lnTo>
                      <a:pt x="368" y="972"/>
                    </a:lnTo>
                    <a:lnTo>
                      <a:pt x="329" y="970"/>
                    </a:lnTo>
                    <a:lnTo>
                      <a:pt x="290" y="964"/>
                    </a:lnTo>
                    <a:lnTo>
                      <a:pt x="250" y="953"/>
                    </a:lnTo>
                    <a:lnTo>
                      <a:pt x="209" y="941"/>
                    </a:lnTo>
                    <a:lnTo>
                      <a:pt x="170" y="927"/>
                    </a:lnTo>
                    <a:lnTo>
                      <a:pt x="134" y="910"/>
                    </a:lnTo>
                    <a:lnTo>
                      <a:pt x="99" y="894"/>
                    </a:lnTo>
                    <a:lnTo>
                      <a:pt x="68" y="876"/>
                    </a:lnTo>
                    <a:lnTo>
                      <a:pt x="39" y="858"/>
                    </a:lnTo>
                    <a:lnTo>
                      <a:pt x="17" y="842"/>
                    </a:lnTo>
                    <a:lnTo>
                      <a:pt x="7" y="832"/>
                    </a:lnTo>
                    <a:lnTo>
                      <a:pt x="2" y="818"/>
                    </a:lnTo>
                    <a:lnTo>
                      <a:pt x="0" y="805"/>
                    </a:lnTo>
                    <a:lnTo>
                      <a:pt x="3" y="791"/>
                    </a:lnTo>
                    <a:lnTo>
                      <a:pt x="10" y="778"/>
                    </a:lnTo>
                    <a:lnTo>
                      <a:pt x="20" y="768"/>
                    </a:lnTo>
                    <a:lnTo>
                      <a:pt x="34" y="762"/>
                    </a:lnTo>
                    <a:lnTo>
                      <a:pt x="48" y="761"/>
                    </a:lnTo>
                    <a:lnTo>
                      <a:pt x="61" y="763"/>
                    </a:lnTo>
                    <a:lnTo>
                      <a:pt x="75" y="771"/>
                    </a:lnTo>
                    <a:lnTo>
                      <a:pt x="97" y="787"/>
                    </a:lnTo>
                    <a:lnTo>
                      <a:pt x="123" y="803"/>
                    </a:lnTo>
                    <a:lnTo>
                      <a:pt x="155" y="819"/>
                    </a:lnTo>
                    <a:lnTo>
                      <a:pt x="188" y="836"/>
                    </a:lnTo>
                    <a:lnTo>
                      <a:pt x="224" y="850"/>
                    </a:lnTo>
                    <a:lnTo>
                      <a:pt x="261" y="863"/>
                    </a:lnTo>
                    <a:lnTo>
                      <a:pt x="298" y="873"/>
                    </a:lnTo>
                    <a:lnTo>
                      <a:pt x="334" y="879"/>
                    </a:lnTo>
                    <a:lnTo>
                      <a:pt x="368" y="881"/>
                    </a:lnTo>
                    <a:lnTo>
                      <a:pt x="393" y="880"/>
                    </a:lnTo>
                    <a:lnTo>
                      <a:pt x="419" y="877"/>
                    </a:lnTo>
                    <a:lnTo>
                      <a:pt x="446" y="872"/>
                    </a:lnTo>
                    <a:lnTo>
                      <a:pt x="472" y="864"/>
                    </a:lnTo>
                    <a:lnTo>
                      <a:pt x="498" y="854"/>
                    </a:lnTo>
                    <a:lnTo>
                      <a:pt x="523" y="842"/>
                    </a:lnTo>
                    <a:lnTo>
                      <a:pt x="545" y="828"/>
                    </a:lnTo>
                    <a:lnTo>
                      <a:pt x="565" y="812"/>
                    </a:lnTo>
                    <a:lnTo>
                      <a:pt x="582" y="792"/>
                    </a:lnTo>
                    <a:lnTo>
                      <a:pt x="594" y="772"/>
                    </a:lnTo>
                    <a:lnTo>
                      <a:pt x="603" y="748"/>
                    </a:lnTo>
                    <a:lnTo>
                      <a:pt x="606" y="722"/>
                    </a:lnTo>
                    <a:lnTo>
                      <a:pt x="604" y="697"/>
                    </a:lnTo>
                    <a:lnTo>
                      <a:pt x="596" y="674"/>
                    </a:lnTo>
                    <a:lnTo>
                      <a:pt x="585" y="655"/>
                    </a:lnTo>
                    <a:lnTo>
                      <a:pt x="570" y="637"/>
                    </a:lnTo>
                    <a:lnTo>
                      <a:pt x="552" y="621"/>
                    </a:lnTo>
                    <a:lnTo>
                      <a:pt x="530" y="606"/>
                    </a:lnTo>
                    <a:lnTo>
                      <a:pt x="505" y="593"/>
                    </a:lnTo>
                    <a:lnTo>
                      <a:pt x="478" y="580"/>
                    </a:lnTo>
                    <a:lnTo>
                      <a:pt x="449" y="569"/>
                    </a:lnTo>
                    <a:lnTo>
                      <a:pt x="416" y="558"/>
                    </a:lnTo>
                    <a:lnTo>
                      <a:pt x="383" y="547"/>
                    </a:lnTo>
                    <a:lnTo>
                      <a:pt x="346" y="535"/>
                    </a:lnTo>
                    <a:lnTo>
                      <a:pt x="324" y="528"/>
                    </a:lnTo>
                    <a:lnTo>
                      <a:pt x="301" y="519"/>
                    </a:lnTo>
                    <a:lnTo>
                      <a:pt x="276" y="510"/>
                    </a:lnTo>
                    <a:lnTo>
                      <a:pt x="249" y="500"/>
                    </a:lnTo>
                    <a:lnTo>
                      <a:pt x="222" y="487"/>
                    </a:lnTo>
                    <a:lnTo>
                      <a:pt x="194" y="474"/>
                    </a:lnTo>
                    <a:lnTo>
                      <a:pt x="168" y="459"/>
                    </a:lnTo>
                    <a:lnTo>
                      <a:pt x="142" y="442"/>
                    </a:lnTo>
                    <a:lnTo>
                      <a:pt x="118" y="423"/>
                    </a:lnTo>
                    <a:lnTo>
                      <a:pt x="96" y="403"/>
                    </a:lnTo>
                    <a:lnTo>
                      <a:pt x="77" y="381"/>
                    </a:lnTo>
                    <a:lnTo>
                      <a:pt x="61" y="356"/>
                    </a:lnTo>
                    <a:lnTo>
                      <a:pt x="49" y="328"/>
                    </a:lnTo>
                    <a:lnTo>
                      <a:pt x="41" y="299"/>
                    </a:lnTo>
                    <a:lnTo>
                      <a:pt x="38" y="267"/>
                    </a:lnTo>
                    <a:lnTo>
                      <a:pt x="41" y="229"/>
                    </a:lnTo>
                    <a:lnTo>
                      <a:pt x="49" y="192"/>
                    </a:lnTo>
                    <a:lnTo>
                      <a:pt x="61" y="158"/>
                    </a:lnTo>
                    <a:lnTo>
                      <a:pt x="78" y="127"/>
                    </a:lnTo>
                    <a:lnTo>
                      <a:pt x="100" y="99"/>
                    </a:lnTo>
                    <a:lnTo>
                      <a:pt x="125" y="73"/>
                    </a:lnTo>
                    <a:lnTo>
                      <a:pt x="155" y="51"/>
                    </a:lnTo>
                    <a:lnTo>
                      <a:pt x="188" y="34"/>
                    </a:lnTo>
                    <a:lnTo>
                      <a:pt x="225" y="19"/>
                    </a:lnTo>
                    <a:lnTo>
                      <a:pt x="264" y="8"/>
                    </a:lnTo>
                    <a:lnTo>
                      <a:pt x="307" y="2"/>
                    </a:lnTo>
                    <a:lnTo>
                      <a:pt x="352"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29"/>
              <p:cNvSpPr>
                <a:spLocks/>
              </p:cNvSpPr>
              <p:nvPr/>
            </p:nvSpPr>
            <p:spPr bwMode="auto">
              <a:xfrm>
                <a:off x="8045450" y="2702976"/>
                <a:ext cx="17463" cy="242888"/>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grpFill/>
              <a:ln w="0">
                <a:solidFill>
                  <a:schemeClr val="accent3">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71" name="TextBox 170"/>
            <p:cNvSpPr txBox="1"/>
            <p:nvPr/>
          </p:nvSpPr>
          <p:spPr>
            <a:xfrm>
              <a:off x="9500377" y="5211612"/>
              <a:ext cx="1728358" cy="461665"/>
            </a:xfrm>
            <a:prstGeom prst="rect">
              <a:avLst/>
            </a:prstGeom>
            <a:noFill/>
            <a:ln>
              <a:solidFill>
                <a:schemeClr val="accent3">
                  <a:lumMod val="50000"/>
                </a:schemeClr>
              </a:solidFill>
            </a:ln>
          </p:spPr>
          <p:txBody>
            <a:bodyPr wrap="none" rtlCol="0">
              <a:spAutoFit/>
            </a:bodyPr>
            <a:lstStyle/>
            <a:p>
              <a:pPr algn="ctr"/>
              <a:r>
                <a:rPr lang="en-IN" sz="1200" b="1" dirty="0">
                  <a:solidFill>
                    <a:schemeClr val="accent3">
                      <a:lumMod val="50000"/>
                    </a:schemeClr>
                  </a:solidFill>
                  <a:latin typeface="Arial" panose="020B0604020202020204" pitchFamily="34" charset="0"/>
                  <a:cs typeface="Arial" panose="020B0604020202020204" pitchFamily="34" charset="0"/>
                </a:rPr>
                <a:t>Business unit within </a:t>
              </a:r>
              <a:br>
                <a:rPr lang="en-IN" sz="1200" b="1" dirty="0">
                  <a:solidFill>
                    <a:schemeClr val="accent3">
                      <a:lumMod val="50000"/>
                    </a:schemeClr>
                  </a:solidFill>
                  <a:latin typeface="Arial" panose="020B0604020202020204" pitchFamily="34" charset="0"/>
                  <a:cs typeface="Arial" panose="020B0604020202020204" pitchFamily="34" charset="0"/>
                </a:rPr>
              </a:br>
              <a:r>
                <a:rPr lang="en-IN" sz="1200" b="1" dirty="0">
                  <a:solidFill>
                    <a:schemeClr val="accent3">
                      <a:lumMod val="50000"/>
                    </a:schemeClr>
                  </a:solidFill>
                  <a:latin typeface="Arial" panose="020B0604020202020204" pitchFamily="34" charset="0"/>
                  <a:cs typeface="Arial" panose="020B0604020202020204" pitchFamily="34" charset="0"/>
                </a:rPr>
                <a:t>Optum promoted*</a:t>
              </a:r>
            </a:p>
          </p:txBody>
        </p:sp>
      </p:grpSp>
      <p:sp>
        <p:nvSpPr>
          <p:cNvPr id="5" name="TextBox 4">
            <a:extLst>
              <a:ext uri="{FF2B5EF4-FFF2-40B4-BE49-F238E27FC236}">
                <a16:creationId xmlns:a16="http://schemas.microsoft.com/office/drawing/2014/main" id="{D55C4426-4869-4711-8A0D-156E0337AC2E}"/>
              </a:ext>
            </a:extLst>
          </p:cNvPr>
          <p:cNvSpPr txBox="1"/>
          <p:nvPr/>
        </p:nvSpPr>
        <p:spPr>
          <a:xfrm>
            <a:off x="608012" y="6296577"/>
            <a:ext cx="5235898" cy="307777"/>
          </a:xfrm>
          <a:prstGeom prst="rect">
            <a:avLst/>
          </a:prstGeom>
          <a:noFill/>
        </p:spPr>
        <p:txBody>
          <a:bodyPr wrap="square" rtlCol="0">
            <a:spAutoFit/>
          </a:bodyPr>
          <a:lstStyle/>
          <a:p>
            <a:r>
              <a:rPr lang="en-US" sz="1400" i="1" dirty="0">
                <a:solidFill>
                  <a:schemeClr val="tx1">
                    <a:lumMod val="65000"/>
                    <a:lumOff val="35000"/>
                  </a:schemeClr>
                </a:solidFill>
              </a:rPr>
              <a:t>*2019 finalist for the Optum Inspire Award for campaign marketing</a:t>
            </a:r>
          </a:p>
        </p:txBody>
      </p:sp>
      <p:sp>
        <p:nvSpPr>
          <p:cNvPr id="10" name="TextBox 9">
            <a:extLst>
              <a:ext uri="{FF2B5EF4-FFF2-40B4-BE49-F238E27FC236}">
                <a16:creationId xmlns:a16="http://schemas.microsoft.com/office/drawing/2014/main" id="{9716CA39-24DF-4383-886F-3236C77A1943}"/>
              </a:ext>
            </a:extLst>
          </p:cNvPr>
          <p:cNvSpPr txBox="1"/>
          <p:nvPr/>
        </p:nvSpPr>
        <p:spPr>
          <a:xfrm>
            <a:off x="510104" y="914400"/>
            <a:ext cx="11299308" cy="877163"/>
          </a:xfrm>
          <a:prstGeom prst="rect">
            <a:avLst/>
          </a:prstGeom>
          <a:noFill/>
        </p:spPr>
        <p:txBody>
          <a:bodyPr wrap="square" rtlCol="0">
            <a:spAutoFit/>
          </a:bodyPr>
          <a:lstStyle/>
          <a:p>
            <a:r>
              <a:rPr lang="en-US" sz="1700" dirty="0">
                <a:solidFill>
                  <a:schemeClr val="tx1">
                    <a:lumMod val="65000"/>
                    <a:lumOff val="35000"/>
                  </a:schemeClr>
                </a:solidFill>
              </a:rPr>
              <a:t>With the challenge of how to build awareness and gain acceptance from our employees, customers and partners, I held leadership roles on every phase of this long-term campaign to promote the gradual transition of the legacy organization and product portfolio to the Optum brand, demonstrating the value of Optum within the organization and throughout the industry.</a:t>
            </a:r>
          </a:p>
        </p:txBody>
      </p:sp>
      <p:pic>
        <p:nvPicPr>
          <p:cNvPr id="12" name="Picture 11">
            <a:extLst>
              <a:ext uri="{FF2B5EF4-FFF2-40B4-BE49-F238E27FC236}">
                <a16:creationId xmlns:a16="http://schemas.microsoft.com/office/drawing/2014/main" id="{F9D3A413-C0C3-4D98-A52D-CD87CA5C43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882" r="-5882"/>
          <a:stretch/>
        </p:blipFill>
        <p:spPr>
          <a:xfrm>
            <a:off x="1055304" y="4665432"/>
            <a:ext cx="1533908" cy="705598"/>
          </a:xfrm>
          <a:prstGeom prst="rect">
            <a:avLst/>
          </a:prstGeom>
        </p:spPr>
      </p:pic>
      <p:pic>
        <p:nvPicPr>
          <p:cNvPr id="16" name="Picture 15">
            <a:extLst>
              <a:ext uri="{FF2B5EF4-FFF2-40B4-BE49-F238E27FC236}">
                <a16:creationId xmlns:a16="http://schemas.microsoft.com/office/drawing/2014/main" id="{1AAFA41C-A5D2-421C-8503-B3CA6103B5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999" t="26001" r="10455" b="26001"/>
          <a:stretch/>
        </p:blipFill>
        <p:spPr>
          <a:xfrm>
            <a:off x="3198812" y="2407866"/>
            <a:ext cx="1484802" cy="882534"/>
          </a:xfrm>
          <a:prstGeom prst="rect">
            <a:avLst/>
          </a:prstGeom>
        </p:spPr>
      </p:pic>
      <p:pic>
        <p:nvPicPr>
          <p:cNvPr id="22" name="Picture 21">
            <a:extLst>
              <a:ext uri="{FF2B5EF4-FFF2-40B4-BE49-F238E27FC236}">
                <a16:creationId xmlns:a16="http://schemas.microsoft.com/office/drawing/2014/main" id="{1D35A6B8-E978-4F40-82C1-7B092B3CB5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4795" y="4662000"/>
            <a:ext cx="2222617" cy="731520"/>
          </a:xfrm>
          <a:prstGeom prst="rect">
            <a:avLst/>
          </a:prstGeom>
          <a:ln>
            <a:solidFill>
              <a:schemeClr val="bg1">
                <a:lumMod val="85000"/>
              </a:schemeClr>
            </a:solidFill>
          </a:ln>
        </p:spPr>
      </p:pic>
      <p:pic>
        <p:nvPicPr>
          <p:cNvPr id="31" name="Picture 30">
            <a:extLst>
              <a:ext uri="{FF2B5EF4-FFF2-40B4-BE49-F238E27FC236}">
                <a16:creationId xmlns:a16="http://schemas.microsoft.com/office/drawing/2014/main" id="{CDF9B0DC-2CCD-4E67-B81F-F3B24A1C85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939" t="15000" r="1536" b="5000"/>
          <a:stretch/>
        </p:blipFill>
        <p:spPr>
          <a:xfrm>
            <a:off x="7237412" y="2653970"/>
            <a:ext cx="1909290" cy="636430"/>
          </a:xfrm>
          <a:prstGeom prst="rect">
            <a:avLst/>
          </a:prstGeom>
        </p:spPr>
      </p:pic>
      <p:pic>
        <p:nvPicPr>
          <p:cNvPr id="33" name="Picture 32">
            <a:extLst>
              <a:ext uri="{FF2B5EF4-FFF2-40B4-BE49-F238E27FC236}">
                <a16:creationId xmlns:a16="http://schemas.microsoft.com/office/drawing/2014/main" id="{DAD49D00-CDE2-4AC8-977A-37A1890C7A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980" b="-3980"/>
          <a:stretch/>
        </p:blipFill>
        <p:spPr>
          <a:xfrm>
            <a:off x="9418289" y="4665433"/>
            <a:ext cx="1933923" cy="782958"/>
          </a:xfrm>
          <a:prstGeom prst="rect">
            <a:avLst/>
          </a:prstGeom>
        </p:spPr>
      </p:pic>
      <p:sp>
        <p:nvSpPr>
          <p:cNvPr id="3" name="Slide Number Placeholder 2">
            <a:extLst>
              <a:ext uri="{FF2B5EF4-FFF2-40B4-BE49-F238E27FC236}">
                <a16:creationId xmlns:a16="http://schemas.microsoft.com/office/drawing/2014/main" id="{D47E339E-DA1F-3334-FA8A-344201D85024}"/>
              </a:ext>
            </a:extLst>
          </p:cNvPr>
          <p:cNvSpPr>
            <a:spLocks noGrp="1"/>
          </p:cNvSpPr>
          <p:nvPr>
            <p:ph type="sldNum" sz="quarter" idx="12"/>
          </p:nvPr>
        </p:nvSpPr>
        <p:spPr/>
        <p:txBody>
          <a:bodyPr/>
          <a:lstStyle/>
          <a:p>
            <a:fld id="{96E69268-9C8B-4EBF-A9EE-DC5DC2D48DC3}" type="slidenum">
              <a:rPr lang="en-US" smtClean="0"/>
              <a:pPr/>
              <a:t>23</a:t>
            </a:fld>
            <a:endParaRPr lang="en-US"/>
          </a:p>
        </p:txBody>
      </p:sp>
    </p:spTree>
    <p:extLst>
      <p:ext uri="{BB962C8B-B14F-4D97-AF65-F5344CB8AC3E}">
        <p14:creationId xmlns:p14="http://schemas.microsoft.com/office/powerpoint/2010/main" val="252976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Branded Items</a:t>
            </a:r>
          </a:p>
        </p:txBody>
      </p:sp>
      <p:graphicFrame>
        <p:nvGraphicFramePr>
          <p:cNvPr id="3" name="Diagram 2">
            <a:extLst>
              <a:ext uri="{FF2B5EF4-FFF2-40B4-BE49-F238E27FC236}">
                <a16:creationId xmlns:a16="http://schemas.microsoft.com/office/drawing/2014/main" id="{7E46992A-B36A-42A2-9E9E-75BFA8244CB7}"/>
              </a:ext>
            </a:extLst>
          </p:cNvPr>
          <p:cNvGraphicFramePr/>
          <p:nvPr>
            <p:extLst>
              <p:ext uri="{D42A27DB-BD31-4B8C-83A1-F6EECF244321}">
                <p14:modId xmlns:p14="http://schemas.microsoft.com/office/powerpoint/2010/main" val="1658370642"/>
              </p:ext>
            </p:extLst>
          </p:nvPr>
        </p:nvGraphicFramePr>
        <p:xfrm>
          <a:off x="608012" y="1447800"/>
          <a:ext cx="10969942" cy="482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30F0C0-0519-4516-BA8F-83C9CB1E02A4}"/>
              </a:ext>
            </a:extLst>
          </p:cNvPr>
          <p:cNvSpPr txBox="1"/>
          <p:nvPr/>
        </p:nvSpPr>
        <p:spPr>
          <a:xfrm>
            <a:off x="531812" y="914400"/>
            <a:ext cx="10591800" cy="369332"/>
          </a:xfrm>
          <a:prstGeom prst="rect">
            <a:avLst/>
          </a:prstGeom>
          <a:noFill/>
        </p:spPr>
        <p:txBody>
          <a:bodyPr wrap="square" rtlCol="0">
            <a:spAutoFit/>
          </a:bodyPr>
          <a:lstStyle/>
          <a:p>
            <a:r>
              <a:rPr lang="en-US" sz="1800" dirty="0">
                <a:solidFill>
                  <a:schemeClr val="tx1">
                    <a:lumMod val="65000"/>
                    <a:lumOff val="35000"/>
                  </a:schemeClr>
                </a:solidFill>
              </a:rPr>
              <a:t>Examples of a few of the company-branded items I coordinated the production of for promotions and events.</a:t>
            </a:r>
          </a:p>
        </p:txBody>
      </p:sp>
      <p:sp>
        <p:nvSpPr>
          <p:cNvPr id="4" name="Slide Number Placeholder 3">
            <a:extLst>
              <a:ext uri="{FF2B5EF4-FFF2-40B4-BE49-F238E27FC236}">
                <a16:creationId xmlns:a16="http://schemas.microsoft.com/office/drawing/2014/main" id="{82BB32A9-B60D-F9B0-D575-CAA99D24E97C}"/>
              </a:ext>
            </a:extLst>
          </p:cNvPr>
          <p:cNvSpPr>
            <a:spLocks noGrp="1"/>
          </p:cNvSpPr>
          <p:nvPr>
            <p:ph type="sldNum" sz="quarter" idx="12"/>
          </p:nvPr>
        </p:nvSpPr>
        <p:spPr/>
        <p:txBody>
          <a:bodyPr/>
          <a:lstStyle/>
          <a:p>
            <a:fld id="{96E69268-9C8B-4EBF-A9EE-DC5DC2D48DC3}" type="slidenum">
              <a:rPr lang="en-US" smtClean="0"/>
              <a:pPr/>
              <a:t>24</a:t>
            </a:fld>
            <a:endParaRPr lang="en-US"/>
          </a:p>
        </p:txBody>
      </p:sp>
    </p:spTree>
    <p:extLst>
      <p:ext uri="{BB962C8B-B14F-4D97-AF65-F5344CB8AC3E}">
        <p14:creationId xmlns:p14="http://schemas.microsoft.com/office/powerpoint/2010/main" val="381979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Customer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837612" y="152400"/>
            <a:ext cx="3200399" cy="6599242"/>
          </a:xfrm>
          <a:prstGeom prst="rect">
            <a:avLst/>
          </a:prstGeom>
          <a:noFill/>
        </p:spPr>
        <p:txBody>
          <a:bodyPr wrap="square" rtlCol="0">
            <a:spAutoFit/>
          </a:bodyPr>
          <a:lstStyle/>
          <a:p>
            <a:pPr>
              <a:spcAft>
                <a:spcPts val="900"/>
              </a:spcAft>
            </a:pPr>
            <a:r>
              <a:rPr lang="en-US" sz="2700" dirty="0">
                <a:solidFill>
                  <a:schemeClr val="tx2">
                    <a:lumMod val="50000"/>
                  </a:schemeClr>
                </a:solidFill>
              </a:rPr>
              <a:t>17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Engagement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Advisory Groups</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Appreciation Programs</a:t>
            </a:r>
          </a:p>
          <a:p>
            <a:pPr marL="342900" indent="-342900">
              <a:spcAft>
                <a:spcPts val="700"/>
              </a:spcAft>
              <a:buFont typeface="Wingdings" panose="05000000000000000000" pitchFamily="2" charset="2"/>
              <a:buChar char="Ø"/>
            </a:pPr>
            <a:r>
              <a:rPr lang="en-US" sz="2200" dirty="0">
                <a:solidFill>
                  <a:schemeClr val="tx2">
                    <a:lumMod val="75000"/>
                  </a:schemeClr>
                </a:solidFill>
              </a:rPr>
              <a:t>Web Site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Newsletters</a:t>
            </a:r>
          </a:p>
          <a:p>
            <a:pPr marL="342900" indent="-342900">
              <a:spcAft>
                <a:spcPts val="700"/>
              </a:spcAft>
              <a:buFont typeface="Wingdings" panose="05000000000000000000" pitchFamily="2" charset="2"/>
              <a:buChar char="Ø"/>
            </a:pPr>
            <a:r>
              <a:rPr lang="en-US" sz="2200" dirty="0">
                <a:solidFill>
                  <a:schemeClr val="tx2">
                    <a:lumMod val="75000"/>
                  </a:schemeClr>
                </a:solidFill>
              </a:rPr>
              <a:t>Education Courses</a:t>
            </a:r>
          </a:p>
          <a:p>
            <a:pPr marL="342900" indent="-342900">
              <a:spcAft>
                <a:spcPts val="700"/>
              </a:spcAft>
              <a:buFont typeface="Wingdings" panose="05000000000000000000" pitchFamily="2" charset="2"/>
              <a:buChar char="Ø"/>
            </a:pPr>
            <a:r>
              <a:rPr lang="en-US" sz="2200" dirty="0">
                <a:solidFill>
                  <a:schemeClr val="tx2">
                    <a:lumMod val="75000"/>
                  </a:schemeClr>
                </a:solidFill>
              </a:rPr>
              <a:t>Speakers Bureau</a:t>
            </a:r>
          </a:p>
          <a:p>
            <a:pPr marL="342900" indent="-342900">
              <a:spcAft>
                <a:spcPts val="700"/>
              </a:spcAft>
              <a:buFont typeface="Wingdings" panose="05000000000000000000" pitchFamily="2" charset="2"/>
              <a:buChar char="Ø"/>
            </a:pPr>
            <a:r>
              <a:rPr lang="en-US" sz="2200" dirty="0">
                <a:solidFill>
                  <a:schemeClr val="tx2">
                    <a:lumMod val="75000"/>
                  </a:schemeClr>
                </a:solidFill>
              </a:rPr>
              <a:t>Customer Success / Case Studies</a:t>
            </a:r>
          </a:p>
          <a:p>
            <a:pPr marL="342900" indent="-342900">
              <a:spcAft>
                <a:spcPts val="700"/>
              </a:spcAft>
              <a:buFont typeface="Wingdings" panose="05000000000000000000" pitchFamily="2" charset="2"/>
              <a:buChar char="Ø"/>
            </a:pPr>
            <a:r>
              <a:rPr lang="en-US" sz="2200" dirty="0">
                <a:solidFill>
                  <a:schemeClr val="tx2">
                    <a:lumMod val="75000"/>
                  </a:schemeClr>
                </a:solidFill>
              </a:rPr>
              <a:t>Event Management</a:t>
            </a:r>
          </a:p>
          <a:p>
            <a:pPr marL="342900" indent="-342900">
              <a:spcAft>
                <a:spcPts val="700"/>
              </a:spcAft>
              <a:buFont typeface="Wingdings" panose="05000000000000000000" pitchFamily="2" charset="2"/>
              <a:buChar char="Ø"/>
            </a:pPr>
            <a:r>
              <a:rPr lang="en-US" sz="2200" dirty="0">
                <a:solidFill>
                  <a:schemeClr val="tx2">
                    <a:lumMod val="75000"/>
                  </a:schemeClr>
                </a:solidFill>
              </a:rPr>
              <a:t>Marketing Collateral</a:t>
            </a:r>
          </a:p>
        </p:txBody>
      </p:sp>
    </p:spTree>
    <p:extLst>
      <p:ext uri="{BB962C8B-B14F-4D97-AF65-F5344CB8AC3E}">
        <p14:creationId xmlns:p14="http://schemas.microsoft.com/office/powerpoint/2010/main" val="204737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Communication Channels</a:t>
            </a:r>
          </a:p>
        </p:txBody>
      </p:sp>
      <p:pic>
        <p:nvPicPr>
          <p:cNvPr id="3" name="Picture 2">
            <a:extLst>
              <a:ext uri="{FF2B5EF4-FFF2-40B4-BE49-F238E27FC236}">
                <a16:creationId xmlns:a16="http://schemas.microsoft.com/office/drawing/2014/main" id="{8F2EA3A7-B848-4651-AC11-2D88FC91EC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608791">
            <a:off x="4264909" y="1598527"/>
            <a:ext cx="2378498"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pic>
        <p:nvPicPr>
          <p:cNvPr id="6" name="Picture 5">
            <a:extLst>
              <a:ext uri="{FF2B5EF4-FFF2-40B4-BE49-F238E27FC236}">
                <a16:creationId xmlns:a16="http://schemas.microsoft.com/office/drawing/2014/main" id="{D3E2D801-D5C9-494B-86E6-E565BEDEC2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012" y="1541622"/>
            <a:ext cx="2948595" cy="3335178"/>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7" name="Picture 6">
            <a:extLst>
              <a:ext uri="{FF2B5EF4-FFF2-40B4-BE49-F238E27FC236}">
                <a16:creationId xmlns:a16="http://schemas.microsoft.com/office/drawing/2014/main" id="{5C2D4A12-3C64-42AD-A87A-F078D342E6A4}"/>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rot="21056147">
            <a:off x="5021968" y="1595655"/>
            <a:ext cx="2236352" cy="3025862"/>
          </a:xfrm>
          <a:prstGeom prst="rect">
            <a:avLst/>
          </a:prstGeom>
          <a:ln w="12700">
            <a:solidFill>
              <a:schemeClr val="bg1">
                <a:lumMod val="65000"/>
              </a:schemeClr>
            </a:solidFill>
          </a:ln>
          <a:effectLst>
            <a:outerShdw blurRad="101600" dist="50800" dir="600000" algn="ctr" rotWithShape="0">
              <a:schemeClr val="bg1">
                <a:lumMod val="85000"/>
              </a:schemeClr>
            </a:outerShdw>
          </a:effectLst>
        </p:spPr>
      </p:pic>
      <p:pic>
        <p:nvPicPr>
          <p:cNvPr id="4" name="Picture 3">
            <a:extLst>
              <a:ext uri="{FF2B5EF4-FFF2-40B4-BE49-F238E27FC236}">
                <a16:creationId xmlns:a16="http://schemas.microsoft.com/office/drawing/2014/main" id="{DBCBD2E0-066B-415E-ADF7-56A9726647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430901">
            <a:off x="5700360" y="1742389"/>
            <a:ext cx="2349509" cy="3020119"/>
          </a:xfrm>
          <a:prstGeom prst="rect">
            <a:avLst/>
          </a:prstGeom>
          <a:ln w="12700">
            <a:solidFill>
              <a:schemeClr val="bg1">
                <a:lumMod val="75000"/>
              </a:schemeClr>
            </a:solidFill>
          </a:ln>
          <a:effectLst>
            <a:outerShdw blurRad="101600" dist="50800" dir="600000" algn="ctr" rotWithShape="0">
              <a:schemeClr val="bg1">
                <a:lumMod val="85000"/>
              </a:schemeClr>
            </a:outerShdw>
          </a:effectLst>
        </p:spPr>
      </p:pic>
      <p:sp>
        <p:nvSpPr>
          <p:cNvPr id="9" name="TextBox 8">
            <a:extLst>
              <a:ext uri="{FF2B5EF4-FFF2-40B4-BE49-F238E27FC236}">
                <a16:creationId xmlns:a16="http://schemas.microsoft.com/office/drawing/2014/main" id="{CB9BC3E5-62D4-46BC-828B-5AB00C56585B}"/>
              </a:ext>
            </a:extLst>
          </p:cNvPr>
          <p:cNvSpPr txBox="1"/>
          <p:nvPr/>
        </p:nvSpPr>
        <p:spPr>
          <a:xfrm>
            <a:off x="531812" y="5181600"/>
            <a:ext cx="42657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Customer-exclusive Web Sites</a:t>
            </a:r>
          </a:p>
          <a:p>
            <a:pPr marL="182880" indent="-182880">
              <a:buFont typeface="Arial" panose="020B0604020202020204" pitchFamily="34" charset="0"/>
              <a:buChar char="•"/>
            </a:pPr>
            <a:r>
              <a:rPr lang="en-US" sz="1600" dirty="0">
                <a:solidFill>
                  <a:schemeClr val="tx1">
                    <a:lumMod val="75000"/>
                    <a:lumOff val="25000"/>
                  </a:schemeClr>
                </a:solidFill>
              </a:rPr>
              <a:t>News, events and educational opportunities</a:t>
            </a:r>
          </a:p>
          <a:p>
            <a:pPr marL="182880" indent="-182880">
              <a:buFont typeface="Arial" panose="020B0604020202020204" pitchFamily="34" charset="0"/>
              <a:buChar char="•"/>
            </a:pPr>
            <a:r>
              <a:rPr lang="en-US" sz="1600" dirty="0">
                <a:solidFill>
                  <a:schemeClr val="tx1">
                    <a:lumMod val="75000"/>
                    <a:lumOff val="25000"/>
                  </a:schemeClr>
                </a:solidFill>
              </a:rPr>
              <a:t>Discussion forums, solutions topics</a:t>
            </a:r>
          </a:p>
          <a:p>
            <a:pPr marL="182880" indent="-182880">
              <a:buFont typeface="Arial" panose="020B0604020202020204" pitchFamily="34" charset="0"/>
              <a:buChar char="•"/>
            </a:pPr>
            <a:r>
              <a:rPr lang="en-US" sz="1600" dirty="0">
                <a:solidFill>
                  <a:schemeClr val="tx1">
                    <a:lumMod val="75000"/>
                    <a:lumOff val="25000"/>
                  </a:schemeClr>
                </a:solidFill>
              </a:rPr>
              <a:t>Exclusive resources, photos and downloads</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0" name="TextBox 9">
            <a:extLst>
              <a:ext uri="{FF2B5EF4-FFF2-40B4-BE49-F238E27FC236}">
                <a16:creationId xmlns:a16="http://schemas.microsoft.com/office/drawing/2014/main" id="{A4B095BB-1D22-462C-A6A6-6F0D50DD25C6}"/>
              </a:ext>
            </a:extLst>
          </p:cNvPr>
          <p:cNvSpPr txBox="1"/>
          <p:nvPr/>
        </p:nvSpPr>
        <p:spPr>
          <a:xfrm>
            <a:off x="4722812" y="5181600"/>
            <a:ext cx="3735229"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Customer Newsletters</a:t>
            </a:r>
          </a:p>
          <a:p>
            <a:pPr marL="182880" indent="-182880">
              <a:buFont typeface="Arial" panose="020B0604020202020204" pitchFamily="34" charset="0"/>
              <a:buChar char="•"/>
            </a:pPr>
            <a:r>
              <a:rPr lang="en-US" sz="1600" dirty="0">
                <a:solidFill>
                  <a:schemeClr val="tx1">
                    <a:lumMod val="75000"/>
                    <a:lumOff val="25000"/>
                  </a:schemeClr>
                </a:solidFill>
              </a:rPr>
              <a:t>Delivered to the client’s inbox</a:t>
            </a:r>
          </a:p>
          <a:p>
            <a:pPr marL="182880" indent="-182880">
              <a:buFont typeface="Arial" panose="020B0604020202020204" pitchFamily="34" charset="0"/>
              <a:buChar char="•"/>
            </a:pPr>
            <a:r>
              <a:rPr lang="en-US" sz="1600" dirty="0">
                <a:solidFill>
                  <a:schemeClr val="tx1">
                    <a:lumMod val="75000"/>
                    <a:lumOff val="25000"/>
                  </a:schemeClr>
                </a:solidFill>
              </a:rPr>
              <a:t>Exclusive information and resources for customers and employees</a:t>
            </a:r>
          </a:p>
          <a:p>
            <a:pPr marL="182880" indent="-182880">
              <a:buFont typeface="Arial" panose="020B0604020202020204" pitchFamily="34" charset="0"/>
              <a:buChar char="•"/>
            </a:pPr>
            <a:r>
              <a:rPr lang="en-US" sz="1600" dirty="0">
                <a:solidFill>
                  <a:schemeClr val="tx1">
                    <a:lumMod val="75000"/>
                    <a:lumOff val="25000"/>
                  </a:schemeClr>
                </a:solidFill>
              </a:rPr>
              <a:t>News, events, tips and downloads</a:t>
            </a:r>
          </a:p>
        </p:txBody>
      </p:sp>
      <p:sp>
        <p:nvSpPr>
          <p:cNvPr id="11" name="TextBox 10">
            <a:extLst>
              <a:ext uri="{FF2B5EF4-FFF2-40B4-BE49-F238E27FC236}">
                <a16:creationId xmlns:a16="http://schemas.microsoft.com/office/drawing/2014/main" id="{313DF2FB-5C43-4D1C-BBAD-14F64B097131}"/>
              </a:ext>
            </a:extLst>
          </p:cNvPr>
          <p:cNvSpPr txBox="1"/>
          <p:nvPr/>
        </p:nvSpPr>
        <p:spPr>
          <a:xfrm>
            <a:off x="8458041" y="5181600"/>
            <a:ext cx="3656171" cy="1384995"/>
          </a:xfrm>
          <a:prstGeom prst="rect">
            <a:avLst/>
          </a:prstGeom>
          <a:noFill/>
        </p:spPr>
        <p:txBody>
          <a:bodyPr wrap="square" rtlCol="0">
            <a:spAutoFit/>
          </a:bodyPr>
          <a:lstStyle/>
          <a:p>
            <a:r>
              <a:rPr lang="en-US" sz="2000" b="1" dirty="0">
                <a:solidFill>
                  <a:schemeClr val="tx1">
                    <a:lumMod val="75000"/>
                    <a:lumOff val="25000"/>
                  </a:schemeClr>
                </a:solidFill>
                <a:latin typeface="+mj-lt"/>
              </a:rPr>
              <a:t>Social Media</a:t>
            </a:r>
          </a:p>
          <a:p>
            <a:pPr marL="182880" indent="-182880">
              <a:buFont typeface="Arial" panose="020B0604020202020204" pitchFamily="34" charset="0"/>
              <a:buChar char="•"/>
            </a:pPr>
            <a:r>
              <a:rPr lang="en-US" sz="1600" dirty="0">
                <a:solidFill>
                  <a:schemeClr val="tx1">
                    <a:lumMod val="75000"/>
                    <a:lumOff val="25000"/>
                  </a:schemeClr>
                </a:solidFill>
              </a:rPr>
              <a:t>LinkedIn, X (Twitter), Meta (Facebook)</a:t>
            </a:r>
          </a:p>
          <a:p>
            <a:pPr marL="182880" indent="-182880">
              <a:buFont typeface="Arial" panose="020B0604020202020204" pitchFamily="34" charset="0"/>
              <a:buChar char="•"/>
            </a:pPr>
            <a:r>
              <a:rPr lang="en-US" sz="1600" dirty="0">
                <a:solidFill>
                  <a:schemeClr val="tx1">
                    <a:lumMod val="75000"/>
                    <a:lumOff val="25000"/>
                  </a:schemeClr>
                </a:solidFill>
              </a:rPr>
              <a:t>Discussion forums, blogs, podcasts, promotions and event information</a:t>
            </a:r>
          </a:p>
          <a:p>
            <a:pPr marL="182880" indent="-182880">
              <a:buFont typeface="Arial" panose="020B0604020202020204" pitchFamily="34" charset="0"/>
              <a:buChar char="•"/>
            </a:pPr>
            <a:r>
              <a:rPr lang="en-US" sz="1600" dirty="0">
                <a:solidFill>
                  <a:schemeClr val="tx1">
                    <a:lumMod val="75000"/>
                    <a:lumOff val="25000"/>
                  </a:schemeClr>
                </a:solidFill>
              </a:rPr>
              <a:t>Site analytics and reporting</a:t>
            </a:r>
          </a:p>
        </p:txBody>
      </p:sp>
      <p:sp>
        <p:nvSpPr>
          <p:cNvPr id="12" name="TextBox 11">
            <a:extLst>
              <a:ext uri="{FF2B5EF4-FFF2-40B4-BE49-F238E27FC236}">
                <a16:creationId xmlns:a16="http://schemas.microsoft.com/office/drawing/2014/main" id="{E01F0573-DF14-450B-9B38-9CCCF02EC0F8}"/>
              </a:ext>
            </a:extLst>
          </p:cNvPr>
          <p:cNvSpPr txBox="1"/>
          <p:nvPr/>
        </p:nvSpPr>
        <p:spPr>
          <a:xfrm>
            <a:off x="531811" y="914400"/>
            <a:ext cx="10933797" cy="369332"/>
          </a:xfrm>
          <a:prstGeom prst="rect">
            <a:avLst/>
          </a:prstGeom>
          <a:noFill/>
        </p:spPr>
        <p:txBody>
          <a:bodyPr wrap="square" rtlCol="0">
            <a:spAutoFit/>
          </a:bodyPr>
          <a:lstStyle/>
          <a:p>
            <a:r>
              <a:rPr lang="en-US" sz="1800" dirty="0">
                <a:solidFill>
                  <a:schemeClr val="tx1">
                    <a:lumMod val="65000"/>
                    <a:lumOff val="35000"/>
                  </a:schemeClr>
                </a:solidFill>
              </a:rPr>
              <a:t>Examples of media avenues I have created and used to interact with our employees, customers and partners.</a:t>
            </a:r>
          </a:p>
        </p:txBody>
      </p:sp>
      <p:pic>
        <p:nvPicPr>
          <p:cNvPr id="8" name="Picture 7">
            <a:extLst>
              <a:ext uri="{FF2B5EF4-FFF2-40B4-BE49-F238E27FC236}">
                <a16:creationId xmlns:a16="http://schemas.microsoft.com/office/drawing/2014/main" id="{9280F253-B468-4444-AF9D-CC0EEF687D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76969" y="1447800"/>
            <a:ext cx="912345" cy="912345"/>
          </a:xfrm>
          <a:prstGeom prst="rect">
            <a:avLst/>
          </a:prstGeom>
        </p:spPr>
      </p:pic>
      <p:pic>
        <p:nvPicPr>
          <p:cNvPr id="15" name="Picture 14" descr="A newspaper with a picture of a person&#10;&#10;Description automatically generated">
            <a:extLst>
              <a:ext uri="{FF2B5EF4-FFF2-40B4-BE49-F238E27FC236}">
                <a16:creationId xmlns:a16="http://schemas.microsoft.com/office/drawing/2014/main" id="{7B656CE6-32DB-D2F0-E724-83C13365728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1468213">
            <a:off x="6292164" y="2152796"/>
            <a:ext cx="2350008" cy="3055011"/>
          </a:xfrm>
          <a:prstGeom prst="rect">
            <a:avLst/>
          </a:prstGeom>
          <a:effectLst>
            <a:outerShdw blurRad="101600" dist="50800" dir="600000" algn="ctr" rotWithShape="0">
              <a:schemeClr val="bg1">
                <a:lumMod val="85000"/>
              </a:schemeClr>
            </a:outerShdw>
          </a:effectLst>
        </p:spPr>
      </p:pic>
      <p:pic>
        <p:nvPicPr>
          <p:cNvPr id="18" name="Picture 17" descr="A blue and black square with a white bird and x&#10;&#10;Description automatically generated">
            <a:extLst>
              <a:ext uri="{FF2B5EF4-FFF2-40B4-BE49-F238E27FC236}">
                <a16:creationId xmlns:a16="http://schemas.microsoft.com/office/drawing/2014/main" id="{0E6656C3-8C66-BCAA-81E6-4BCA7C656F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0014" y="3850525"/>
            <a:ext cx="2055595" cy="1157129"/>
          </a:xfrm>
          <a:prstGeom prst="rect">
            <a:avLst/>
          </a:prstGeom>
        </p:spPr>
      </p:pic>
      <p:pic>
        <p:nvPicPr>
          <p:cNvPr id="20" name="Picture 19" descr="A blue and black logo&#10;&#10;Description automatically generated">
            <a:extLst>
              <a:ext uri="{FF2B5EF4-FFF2-40B4-BE49-F238E27FC236}">
                <a16:creationId xmlns:a16="http://schemas.microsoft.com/office/drawing/2014/main" id="{90AA1405-143B-15E6-F557-64A9ADA95D8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10014" y="2514600"/>
            <a:ext cx="2055595" cy="1156615"/>
          </a:xfrm>
          <a:prstGeom prst="rect">
            <a:avLst/>
          </a:prstGeom>
          <a:ln>
            <a:solidFill>
              <a:schemeClr val="bg1">
                <a:lumMod val="65000"/>
              </a:schemeClr>
            </a:solidFill>
          </a:ln>
        </p:spPr>
      </p:pic>
      <p:sp>
        <p:nvSpPr>
          <p:cNvPr id="5" name="Slide Number Placeholder 4">
            <a:extLst>
              <a:ext uri="{FF2B5EF4-FFF2-40B4-BE49-F238E27FC236}">
                <a16:creationId xmlns:a16="http://schemas.microsoft.com/office/drawing/2014/main" id="{92F65C9B-5680-D461-6D1E-F0D59036AD10}"/>
              </a:ext>
            </a:extLst>
          </p:cNvPr>
          <p:cNvSpPr>
            <a:spLocks noGrp="1"/>
          </p:cNvSpPr>
          <p:nvPr>
            <p:ph type="sldNum" sz="quarter" idx="12"/>
          </p:nvPr>
        </p:nvSpPr>
        <p:spPr/>
        <p:txBody>
          <a:bodyPr/>
          <a:lstStyle/>
          <a:p>
            <a:fld id="{96E69268-9C8B-4EBF-A9EE-DC5DC2D48DC3}" type="slidenum">
              <a:rPr lang="en-US" smtClean="0"/>
              <a:pPr/>
              <a:t>26</a:t>
            </a:fld>
            <a:endParaRPr lang="en-US"/>
          </a:p>
        </p:txBody>
      </p:sp>
    </p:spTree>
    <p:extLst>
      <p:ext uri="{BB962C8B-B14F-4D97-AF65-F5344CB8AC3E}">
        <p14:creationId xmlns:p14="http://schemas.microsoft.com/office/powerpoint/2010/main" val="146037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DDF2758-8C17-4D66-8E48-DAEFD8B58832}"/>
              </a:ext>
            </a:extLst>
          </p:cNvPr>
          <p:cNvSpPr/>
          <p:nvPr/>
        </p:nvSpPr>
        <p:spPr>
          <a:xfrm>
            <a:off x="9523412" y="1524000"/>
            <a:ext cx="2286000" cy="3017520"/>
          </a:xfrm>
          <a:prstGeom prst="roundRect">
            <a:avLst/>
          </a:prstGeom>
          <a:solidFill>
            <a:srgbClr val="41907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563561"/>
          </a:xfrm>
        </p:spPr>
        <p:txBody>
          <a:bodyPr/>
          <a:lstStyle/>
          <a:p>
            <a:r>
              <a:rPr lang="en-US" sz="2800" dirty="0"/>
              <a:t>Customer Event Management – Optum Forum </a:t>
            </a:r>
            <a:r>
              <a:rPr lang="en-US" sz="2000" dirty="0"/>
              <a:t>(2017-2019)</a:t>
            </a:r>
          </a:p>
        </p:txBody>
      </p:sp>
      <p:pic>
        <p:nvPicPr>
          <p:cNvPr id="4" name="Picture 3">
            <a:extLst>
              <a:ext uri="{FF2B5EF4-FFF2-40B4-BE49-F238E27FC236}">
                <a16:creationId xmlns:a16="http://schemas.microsoft.com/office/drawing/2014/main" id="{3867C4D5-F3EB-4D54-AF8B-67A5D7211ED6}"/>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6000"/>
                    </a14:imgEffect>
                    <a14:imgEffect>
                      <a14:brightnessContrast bright="21000" contrast="15000"/>
                    </a14:imgEffect>
                  </a14:imgLayer>
                </a14:imgProps>
              </a:ext>
              <a:ext uri="{28A0092B-C50C-407E-A947-70E740481C1C}">
                <a14:useLocalDpi xmlns:a14="http://schemas.microsoft.com/office/drawing/2010/main"/>
              </a:ext>
            </a:extLst>
          </a:blip>
          <a:stretch>
            <a:fillRect/>
          </a:stretch>
        </p:blipFill>
        <p:spPr>
          <a:xfrm>
            <a:off x="405872" y="4590495"/>
            <a:ext cx="2564340" cy="1958870"/>
          </a:xfrm>
          <a:prstGeom prst="rect">
            <a:avLst/>
          </a:prstGeom>
          <a:ln w="25400">
            <a:solidFill>
              <a:schemeClr val="bg1">
                <a:lumMod val="75000"/>
              </a:schemeClr>
            </a:solidFill>
          </a:ln>
          <a:effectLst>
            <a:outerShdw blurRad="228600" dist="50800" dir="600000" algn="ctr" rotWithShape="0">
              <a:schemeClr val="bg1">
                <a:lumMod val="65000"/>
              </a:schemeClr>
            </a:outerShdw>
          </a:effectLst>
        </p:spPr>
      </p:pic>
      <p:pic>
        <p:nvPicPr>
          <p:cNvPr id="32" name="Picture 31">
            <a:extLst>
              <a:ext uri="{FF2B5EF4-FFF2-40B4-BE49-F238E27FC236}">
                <a16:creationId xmlns:a16="http://schemas.microsoft.com/office/drawing/2014/main" id="{53BB1630-447F-41D5-961B-E44FB1403A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80771" y="381000"/>
            <a:ext cx="1328641" cy="799456"/>
          </a:xfrm>
          <a:prstGeom prst="rect">
            <a:avLst/>
          </a:prstGeom>
          <a:ln w="19050">
            <a:solidFill>
              <a:schemeClr val="bg1">
                <a:lumMod val="85000"/>
              </a:schemeClr>
            </a:solidFill>
          </a:ln>
        </p:spPr>
      </p:pic>
      <p:sp>
        <p:nvSpPr>
          <p:cNvPr id="33" name="TextBox 32">
            <a:extLst>
              <a:ext uri="{FF2B5EF4-FFF2-40B4-BE49-F238E27FC236}">
                <a16:creationId xmlns:a16="http://schemas.microsoft.com/office/drawing/2014/main" id="{4B3B807C-506A-49C6-8824-80AEA143F275}"/>
              </a:ext>
            </a:extLst>
          </p:cNvPr>
          <p:cNvSpPr txBox="1"/>
          <p:nvPr/>
        </p:nvSpPr>
        <p:spPr>
          <a:xfrm>
            <a:off x="531812" y="914400"/>
            <a:ext cx="9982200" cy="615553"/>
          </a:xfrm>
          <a:prstGeom prst="rect">
            <a:avLst/>
          </a:prstGeom>
          <a:noFill/>
        </p:spPr>
        <p:txBody>
          <a:bodyPr wrap="square" rtlCol="0">
            <a:spAutoFit/>
          </a:bodyPr>
          <a:lstStyle/>
          <a:p>
            <a:r>
              <a:rPr lang="en-US" sz="1700" dirty="0">
                <a:solidFill>
                  <a:schemeClr val="tx1">
                    <a:lumMod val="65000"/>
                    <a:lumOff val="35000"/>
                  </a:schemeClr>
                </a:solidFill>
              </a:rPr>
              <a:t>I led the content creation, promotion and logistics for the business’ premier industry conference. This three-day annual event gathered Optum customers for educational sessions, user group meetings and evening events. </a:t>
            </a:r>
          </a:p>
        </p:txBody>
      </p:sp>
      <p:pic>
        <p:nvPicPr>
          <p:cNvPr id="35" name="Picture 34">
            <a:extLst>
              <a:ext uri="{FF2B5EF4-FFF2-40B4-BE49-F238E27FC236}">
                <a16:creationId xmlns:a16="http://schemas.microsoft.com/office/drawing/2014/main" id="{A3741426-EB02-4334-976D-B5DE2C660169}"/>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30000"/>
                    </a14:imgEffect>
                    <a14:imgEffect>
                      <a14:brightnessContrast bright="15000" contrast="18000"/>
                    </a14:imgEffect>
                  </a14:imgLayer>
                </a14:imgProps>
              </a:ext>
              <a:ext uri="{28A0092B-C50C-407E-A947-70E740481C1C}">
                <a14:useLocalDpi xmlns:a14="http://schemas.microsoft.com/office/drawing/2010/main"/>
              </a:ext>
            </a:extLst>
          </a:blip>
          <a:stretch>
            <a:fillRect/>
          </a:stretch>
        </p:blipFill>
        <p:spPr>
          <a:xfrm>
            <a:off x="2970212" y="4724400"/>
            <a:ext cx="3069796" cy="174770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5D799A6C-11D1-40FF-92A1-4625921B137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3000"/>
                    </a14:imgEffect>
                    <a14:imgEffect>
                      <a14:brightnessContrast bright="18000" contrast="6000"/>
                    </a14:imgEffect>
                  </a14:imgLayer>
                </a14:imgProps>
              </a:ext>
              <a:ext uri="{28A0092B-C50C-407E-A947-70E740481C1C}">
                <a14:useLocalDpi xmlns:a14="http://schemas.microsoft.com/office/drawing/2010/main"/>
              </a:ext>
            </a:extLst>
          </a:blip>
          <a:srcRect/>
          <a:stretch/>
        </p:blipFill>
        <p:spPr>
          <a:xfrm>
            <a:off x="9142412" y="4739640"/>
            <a:ext cx="2560650" cy="1737360"/>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pic>
        <p:nvPicPr>
          <p:cNvPr id="21" name="Picture 20">
            <a:extLst>
              <a:ext uri="{FF2B5EF4-FFF2-40B4-BE49-F238E27FC236}">
                <a16:creationId xmlns:a16="http://schemas.microsoft.com/office/drawing/2014/main" id="{E7FB45FF-35B8-4DC9-9CBF-A06B53E39DE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24000"/>
                    </a14:imgEffect>
                    <a14:imgEffect>
                      <a14:brightnessContrast bright="9000" contrast="18000"/>
                    </a14:imgEffect>
                  </a14:imgLayer>
                </a14:imgProps>
              </a:ext>
              <a:ext uri="{28A0092B-C50C-407E-A947-70E740481C1C}">
                <a14:useLocalDpi xmlns:a14="http://schemas.microsoft.com/office/drawing/2010/main"/>
              </a:ext>
            </a:extLst>
          </a:blip>
          <a:srcRect/>
          <a:stretch/>
        </p:blipFill>
        <p:spPr>
          <a:xfrm>
            <a:off x="6018212" y="4648200"/>
            <a:ext cx="3104787" cy="1920487"/>
          </a:xfrm>
          <a:prstGeom prst="rect">
            <a:avLst/>
          </a:prstGeom>
          <a:ln w="25400">
            <a:solidFill>
              <a:schemeClr val="bg1">
                <a:lumMod val="75000"/>
              </a:schemeClr>
            </a:solidFill>
          </a:ln>
          <a:effectLst>
            <a:outerShdw blurRad="228600" dist="50800" dir="600000" algn="ctr" rotWithShape="0">
              <a:schemeClr val="bg1">
                <a:lumMod val="65000"/>
                <a:alpha val="99000"/>
              </a:schemeClr>
            </a:outerShdw>
          </a:effectLst>
        </p:spPr>
      </p:pic>
      <p:sp>
        <p:nvSpPr>
          <p:cNvPr id="3" name="Arrow: Right 2">
            <a:extLst>
              <a:ext uri="{FF2B5EF4-FFF2-40B4-BE49-F238E27FC236}">
                <a16:creationId xmlns:a16="http://schemas.microsoft.com/office/drawing/2014/main" id="{9E78CE83-EB7E-48F7-ADC9-486B8A352E9C}"/>
              </a:ext>
            </a:extLst>
          </p:cNvPr>
          <p:cNvSpPr/>
          <p:nvPr/>
        </p:nvSpPr>
        <p:spPr>
          <a:xfrm>
            <a:off x="328245" y="2003530"/>
            <a:ext cx="9347567" cy="1958870"/>
          </a:xfrm>
          <a:prstGeom prst="rightArrow">
            <a:avLst>
              <a:gd name="adj1" fmla="val 50000"/>
              <a:gd name="adj2" fmla="val 53670"/>
            </a:avLst>
          </a:prstGeom>
          <a:gradFill flip="none" rotWithShape="1">
            <a:gsLst>
              <a:gs pos="59000">
                <a:schemeClr val="bg1">
                  <a:lumMod val="85000"/>
                </a:schemeClr>
              </a:gs>
              <a:gs pos="0">
                <a:schemeClr val="bg1">
                  <a:lumMod val="85000"/>
                </a:schemeClr>
              </a:gs>
              <a:gs pos="29000">
                <a:schemeClr val="accent6">
                  <a:lumMod val="30000"/>
                  <a:lumOff val="70000"/>
                </a:schemeClr>
              </a:gs>
            </a:gsLst>
            <a:lin ang="10800000" scaled="1"/>
            <a:tileRect/>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9F2CC3AB-C905-4E9C-A951-6E163FE10648}"/>
              </a:ext>
            </a:extLst>
          </p:cNvPr>
          <p:cNvSpPr/>
          <p:nvPr/>
        </p:nvSpPr>
        <p:spPr>
          <a:xfrm>
            <a:off x="486092" y="1828800"/>
            <a:ext cx="2468880" cy="2337458"/>
          </a:xfrm>
          <a:prstGeom prst="round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Communication</a:t>
            </a:r>
          </a:p>
          <a:p>
            <a:pPr marL="91440" lvl="0" indent="-457200"/>
            <a:r>
              <a:rPr lang="en-US" sz="1500" dirty="0">
                <a:solidFill>
                  <a:schemeClr val="bg1"/>
                </a:solidFill>
              </a:rPr>
              <a:t>- Promotion through email, Web sites, social media </a:t>
            </a:r>
            <a:br>
              <a:rPr lang="en-US" sz="1500" dirty="0">
                <a:solidFill>
                  <a:schemeClr val="bg1"/>
                </a:solidFill>
              </a:rPr>
            </a:br>
            <a:r>
              <a:rPr lang="en-US" sz="1500" dirty="0">
                <a:solidFill>
                  <a:schemeClr val="bg1"/>
                </a:solidFill>
              </a:rPr>
              <a:t>and in-person events</a:t>
            </a:r>
          </a:p>
          <a:p>
            <a:pPr marL="91440" lvl="0" indent="-457200"/>
            <a:r>
              <a:rPr lang="en-US" sz="1500" dirty="0">
                <a:solidFill>
                  <a:schemeClr val="bg1"/>
                </a:solidFill>
              </a:rPr>
              <a:t>- Leads to Sales/Account Management teams</a:t>
            </a:r>
          </a:p>
          <a:p>
            <a:pPr marL="91440" lvl="0" indent="-457200"/>
            <a:r>
              <a:rPr lang="en-US" sz="1500" dirty="0">
                <a:solidFill>
                  <a:schemeClr val="bg1"/>
                </a:solidFill>
              </a:rPr>
              <a:t>- Attendee feedback via post-event surveys</a:t>
            </a:r>
          </a:p>
        </p:txBody>
      </p:sp>
      <p:sp>
        <p:nvSpPr>
          <p:cNvPr id="12" name="Rectangle: Rounded Corners 11">
            <a:extLst>
              <a:ext uri="{FF2B5EF4-FFF2-40B4-BE49-F238E27FC236}">
                <a16:creationId xmlns:a16="http://schemas.microsoft.com/office/drawing/2014/main" id="{9420B1DB-6EC2-4AD9-B47D-1FEC12A7668E}"/>
              </a:ext>
            </a:extLst>
          </p:cNvPr>
          <p:cNvSpPr/>
          <p:nvPr/>
        </p:nvSpPr>
        <p:spPr>
          <a:xfrm>
            <a:off x="3046412" y="1828800"/>
            <a:ext cx="2468880" cy="2337458"/>
          </a:xfrm>
          <a:prstGeom prst="roundRect">
            <a:avLst/>
          </a:prstGeom>
          <a:solidFill>
            <a:srgbClr val="0593B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lvl="0" algn="ctr">
              <a:spcAft>
                <a:spcPts val="600"/>
              </a:spcAft>
            </a:pPr>
            <a:r>
              <a:rPr lang="en-US" sz="2000" dirty="0">
                <a:solidFill>
                  <a:schemeClr val="bg1"/>
                </a:solidFill>
              </a:rPr>
              <a:t>Education</a:t>
            </a:r>
          </a:p>
          <a:p>
            <a:pPr marL="91440" lvl="0" indent="-457200"/>
            <a:r>
              <a:rPr lang="en-US" sz="1500" dirty="0">
                <a:solidFill>
                  <a:schemeClr val="bg1"/>
                </a:solidFill>
              </a:rPr>
              <a:t>- Presentation content, speaker recruitment and supporting materials</a:t>
            </a:r>
          </a:p>
          <a:p>
            <a:pPr marL="91440" lvl="0" indent="-457200"/>
            <a:r>
              <a:rPr lang="en-US" sz="1500" dirty="0">
                <a:solidFill>
                  <a:schemeClr val="bg1"/>
                </a:solidFill>
              </a:rPr>
              <a:t>- Continuing education credits provided </a:t>
            </a:r>
          </a:p>
          <a:p>
            <a:pPr marL="91440" lvl="0" indent="-457200"/>
            <a:r>
              <a:rPr lang="en-US" sz="1500" dirty="0">
                <a:solidFill>
                  <a:schemeClr val="bg1"/>
                </a:solidFill>
              </a:rPr>
              <a:t>- Customer speakers provide best practices</a:t>
            </a:r>
          </a:p>
        </p:txBody>
      </p:sp>
      <p:sp>
        <p:nvSpPr>
          <p:cNvPr id="13" name="Rectangle: Rounded Corners 12">
            <a:extLst>
              <a:ext uri="{FF2B5EF4-FFF2-40B4-BE49-F238E27FC236}">
                <a16:creationId xmlns:a16="http://schemas.microsoft.com/office/drawing/2014/main" id="{05D254E8-5F9F-4783-B921-09C01134284C}"/>
              </a:ext>
            </a:extLst>
          </p:cNvPr>
          <p:cNvSpPr/>
          <p:nvPr/>
        </p:nvSpPr>
        <p:spPr>
          <a:xfrm>
            <a:off x="5606732" y="1832192"/>
            <a:ext cx="2468880" cy="2334065"/>
          </a:xfrm>
          <a:prstGeom prst="roundRect">
            <a:avLst/>
          </a:prstGeom>
          <a:solidFill>
            <a:srgbClr val="02A4A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a:spcAft>
                <a:spcPts val="600"/>
              </a:spcAft>
            </a:pPr>
            <a:r>
              <a:rPr lang="en-US" sz="2000" dirty="0">
                <a:solidFill>
                  <a:schemeClr val="bg1"/>
                </a:solidFill>
              </a:rPr>
              <a:t>Collaboration</a:t>
            </a:r>
          </a:p>
          <a:p>
            <a:pPr marL="91440" lvl="0" indent="-457200"/>
            <a:r>
              <a:rPr lang="en-US" sz="1500" dirty="0">
                <a:solidFill>
                  <a:schemeClr val="bg1"/>
                </a:solidFill>
              </a:rPr>
              <a:t>- Peer-to-peer interaction and networking events</a:t>
            </a:r>
          </a:p>
          <a:p>
            <a:pPr marL="91440" lvl="0" indent="-457200"/>
            <a:r>
              <a:rPr lang="en-US" sz="1500" dirty="0">
                <a:solidFill>
                  <a:schemeClr val="bg1"/>
                </a:solidFill>
              </a:rPr>
              <a:t>- Built stronger customer relationships through face-to-face interaction</a:t>
            </a:r>
          </a:p>
          <a:p>
            <a:pPr marL="91440" lvl="0" indent="-457200"/>
            <a:r>
              <a:rPr lang="en-US" sz="1500" dirty="0">
                <a:solidFill>
                  <a:schemeClr val="bg1"/>
                </a:solidFill>
              </a:rPr>
              <a:t>- Attendee follow-up on questions and information</a:t>
            </a:r>
          </a:p>
        </p:txBody>
      </p:sp>
      <p:sp>
        <p:nvSpPr>
          <p:cNvPr id="7" name="TextBox 6">
            <a:extLst>
              <a:ext uri="{FF2B5EF4-FFF2-40B4-BE49-F238E27FC236}">
                <a16:creationId xmlns:a16="http://schemas.microsoft.com/office/drawing/2014/main" id="{5BD52A43-CBFA-4D94-B3B6-C1F7C5C94526}"/>
              </a:ext>
            </a:extLst>
          </p:cNvPr>
          <p:cNvSpPr txBox="1"/>
          <p:nvPr/>
        </p:nvSpPr>
        <p:spPr>
          <a:xfrm>
            <a:off x="9574579" y="1564228"/>
            <a:ext cx="2209799" cy="2931572"/>
          </a:xfrm>
          <a:prstGeom prst="rect">
            <a:avLst/>
          </a:prstGeom>
          <a:noFill/>
        </p:spPr>
        <p:txBody>
          <a:bodyPr wrap="square" lIns="45720" rIns="45720" rtlCol="0">
            <a:spAutoFit/>
          </a:bodyPr>
          <a:lstStyle/>
          <a:p>
            <a:pPr algn="ctr">
              <a:spcAft>
                <a:spcPts val="300"/>
              </a:spcAft>
            </a:pPr>
            <a:r>
              <a:rPr lang="en-US" sz="2200" dirty="0">
                <a:solidFill>
                  <a:schemeClr val="bg1"/>
                </a:solidFill>
              </a:rPr>
              <a:t>Results</a:t>
            </a:r>
            <a:endParaRPr lang="en-US" sz="1600" dirty="0">
              <a:solidFill>
                <a:schemeClr val="bg1"/>
              </a:solidFill>
            </a:endParaRPr>
          </a:p>
          <a:p>
            <a:pPr marL="182880" indent="-182880">
              <a:buFont typeface="Arial" panose="020B0604020202020204" pitchFamily="34" charset="0"/>
              <a:buChar char="•"/>
            </a:pPr>
            <a:r>
              <a:rPr lang="en-US" sz="1600" dirty="0">
                <a:solidFill>
                  <a:schemeClr val="bg1"/>
                </a:solidFill>
              </a:rPr>
              <a:t>140% increase in annual customer meeting attendance </a:t>
            </a:r>
          </a:p>
          <a:p>
            <a:pPr marL="182880" indent="-182880">
              <a:buFont typeface="Arial" panose="020B0604020202020204" pitchFamily="34" charset="0"/>
              <a:buChar char="•"/>
            </a:pPr>
            <a:r>
              <a:rPr lang="en-US" sz="1600" dirty="0">
                <a:solidFill>
                  <a:schemeClr val="bg1"/>
                </a:solidFill>
              </a:rPr>
              <a:t>24% increase customer registrations</a:t>
            </a:r>
          </a:p>
          <a:p>
            <a:pPr marL="182880" indent="-182880">
              <a:buFont typeface="Arial" panose="020B0604020202020204" pitchFamily="34" charset="0"/>
              <a:buChar char="•"/>
            </a:pPr>
            <a:r>
              <a:rPr lang="en-US" sz="1600" dirty="0">
                <a:solidFill>
                  <a:schemeClr val="bg1"/>
                </a:solidFill>
              </a:rPr>
              <a:t>20% increase in continuing education credits offered</a:t>
            </a:r>
          </a:p>
          <a:p>
            <a:pPr marL="182880" indent="-182880">
              <a:buFont typeface="Arial" panose="020B0604020202020204" pitchFamily="34" charset="0"/>
              <a:buChar char="•"/>
            </a:pPr>
            <a:r>
              <a:rPr lang="en-US" sz="1600" dirty="0">
                <a:solidFill>
                  <a:schemeClr val="bg1"/>
                </a:solidFill>
              </a:rPr>
              <a:t>10% increase in overall conference rating</a:t>
            </a:r>
          </a:p>
        </p:txBody>
      </p:sp>
      <p:sp>
        <p:nvSpPr>
          <p:cNvPr id="8" name="Slide Number Placeholder 7">
            <a:extLst>
              <a:ext uri="{FF2B5EF4-FFF2-40B4-BE49-F238E27FC236}">
                <a16:creationId xmlns:a16="http://schemas.microsoft.com/office/drawing/2014/main" id="{546AE544-73DD-F503-8B53-639F5F21AE3B}"/>
              </a:ext>
            </a:extLst>
          </p:cNvPr>
          <p:cNvSpPr>
            <a:spLocks noGrp="1"/>
          </p:cNvSpPr>
          <p:nvPr>
            <p:ph type="sldNum" sz="quarter" idx="12"/>
          </p:nvPr>
        </p:nvSpPr>
        <p:spPr/>
        <p:txBody>
          <a:bodyPr/>
          <a:lstStyle/>
          <a:p>
            <a:fld id="{96E69268-9C8B-4EBF-A9EE-DC5DC2D48DC3}" type="slidenum">
              <a:rPr lang="en-US" smtClean="0"/>
              <a:pPr/>
              <a:t>27</a:t>
            </a:fld>
            <a:endParaRPr lang="en-US"/>
          </a:p>
        </p:txBody>
      </p:sp>
    </p:spTree>
    <p:extLst>
      <p:ext uri="{BB962C8B-B14F-4D97-AF65-F5344CB8AC3E}">
        <p14:creationId xmlns:p14="http://schemas.microsoft.com/office/powerpoint/2010/main" val="185492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10869" y="274639"/>
            <a:ext cx="10969943" cy="563561"/>
          </a:xfrm>
        </p:spPr>
        <p:txBody>
          <a:bodyPr/>
          <a:lstStyle/>
          <a:p>
            <a:r>
              <a:rPr lang="en-US" sz="2800" dirty="0"/>
              <a:t>Customer Event Management: Regional Conferences – Optum </a:t>
            </a:r>
            <a:r>
              <a:rPr lang="en-US" sz="2000" dirty="0"/>
              <a:t>(2017-2019)</a:t>
            </a:r>
          </a:p>
        </p:txBody>
      </p:sp>
      <p:grpSp>
        <p:nvGrpSpPr>
          <p:cNvPr id="6" name="Group 5">
            <a:extLst>
              <a:ext uri="{FF2B5EF4-FFF2-40B4-BE49-F238E27FC236}">
                <a16:creationId xmlns:a16="http://schemas.microsoft.com/office/drawing/2014/main" id="{5C1C6562-D0DE-4EBB-84F3-0ED15DB29BF6}"/>
              </a:ext>
            </a:extLst>
          </p:cNvPr>
          <p:cNvGrpSpPr/>
          <p:nvPr/>
        </p:nvGrpSpPr>
        <p:grpSpPr>
          <a:xfrm>
            <a:off x="608012" y="1403732"/>
            <a:ext cx="7607985" cy="3625468"/>
            <a:chOff x="3656182" y="2695460"/>
            <a:chExt cx="6777837" cy="1170731"/>
          </a:xfrm>
        </p:grpSpPr>
        <p:sp>
          <p:nvSpPr>
            <p:cNvPr id="7" name="Rectangle: Top Corners Rounded 6">
              <a:extLst>
                <a:ext uri="{FF2B5EF4-FFF2-40B4-BE49-F238E27FC236}">
                  <a16:creationId xmlns:a16="http://schemas.microsoft.com/office/drawing/2014/main" id="{2AD01638-E1FD-4522-900D-A32A3AB8A7C9}"/>
                </a:ext>
              </a:extLst>
            </p:cNvPr>
            <p:cNvSpPr/>
            <p:nvPr/>
          </p:nvSpPr>
          <p:spPr>
            <a:xfrm rot="5400000">
              <a:off x="6459735" y="-108093"/>
              <a:ext cx="1170731" cy="6777837"/>
            </a:xfrm>
            <a:prstGeom prst="round2SameRect">
              <a:avLst/>
            </a:prstGeom>
            <a:solidFill>
              <a:srgbClr val="EEF7F8">
                <a:alpha val="89804"/>
              </a:srgbClr>
            </a:solidFill>
            <a:ln>
              <a:solidFill>
                <a:schemeClr val="accent3">
                  <a:lumMod val="7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Top Corners Rounded 4">
              <a:extLst>
                <a:ext uri="{FF2B5EF4-FFF2-40B4-BE49-F238E27FC236}">
                  <a16:creationId xmlns:a16="http://schemas.microsoft.com/office/drawing/2014/main" id="{BFA9BC9A-5BC1-40E3-A547-6C462C149A4F}"/>
                </a:ext>
              </a:extLst>
            </p:cNvPr>
            <p:cNvSpPr txBox="1"/>
            <p:nvPr/>
          </p:nvSpPr>
          <p:spPr>
            <a:xfrm>
              <a:off x="3698863" y="2709690"/>
              <a:ext cx="6499421" cy="110728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889000">
                <a:lnSpc>
                  <a:spcPct val="90000"/>
                </a:lnSpc>
                <a:spcBef>
                  <a:spcPts val="400"/>
                </a:spcBef>
                <a:spcAft>
                  <a:spcPts val="400"/>
                </a:spcAft>
              </a:pPr>
              <a:r>
                <a:rPr lang="en-US" sz="2000" b="1" dirty="0">
                  <a:solidFill>
                    <a:schemeClr val="tx1">
                      <a:lumMod val="65000"/>
                      <a:lumOff val="35000"/>
                    </a:schemeClr>
                  </a:solidFill>
                </a:rPr>
                <a:t>Oversaw all aspects of the event, including:</a:t>
              </a:r>
            </a:p>
            <a:p>
              <a:pPr marL="228600" lvl="1" indent="-228600" defTabSz="889000">
                <a:lnSpc>
                  <a:spcPct val="90000"/>
                </a:lnSpc>
                <a:spcBef>
                  <a:spcPts val="400"/>
                </a:spcBef>
                <a:spcAft>
                  <a:spcPts val="400"/>
                </a:spcAft>
                <a:buChar char="•"/>
              </a:pPr>
              <a:r>
                <a:rPr lang="en-US" sz="2000" dirty="0"/>
                <a:t>Promotion and registration through email, Web sites and social media and in-person events</a:t>
              </a:r>
            </a:p>
            <a:p>
              <a:pPr marL="228600" lvl="1" indent="-228600" defTabSz="889000">
                <a:lnSpc>
                  <a:spcPct val="90000"/>
                </a:lnSpc>
                <a:spcBef>
                  <a:spcPts val="400"/>
                </a:spcBef>
                <a:spcAft>
                  <a:spcPts val="400"/>
                </a:spcAft>
                <a:buChar char="•"/>
              </a:pPr>
              <a:r>
                <a:rPr lang="en-US" sz="2000" dirty="0"/>
                <a:t>Held recruiting team calls; leads to Sales/Account Management</a:t>
              </a:r>
            </a:p>
            <a:p>
              <a:pPr marL="228600" lvl="1" indent="-228600" defTabSz="889000">
                <a:lnSpc>
                  <a:spcPct val="90000"/>
                </a:lnSpc>
                <a:spcBef>
                  <a:spcPts val="400"/>
                </a:spcBef>
                <a:spcAft>
                  <a:spcPts val="400"/>
                </a:spcAft>
                <a:buChar char="•"/>
              </a:pPr>
              <a:r>
                <a:rPr lang="en-US" sz="2000" dirty="0"/>
                <a:t>Recruited and promoted industry, internal and client speakers</a:t>
              </a:r>
            </a:p>
            <a:p>
              <a:pPr marL="228600" lvl="1" indent="-228600" defTabSz="889000">
                <a:lnSpc>
                  <a:spcPct val="90000"/>
                </a:lnSpc>
                <a:spcBef>
                  <a:spcPts val="400"/>
                </a:spcBef>
                <a:spcAft>
                  <a:spcPts val="400"/>
                </a:spcAft>
                <a:buChar char="•"/>
              </a:pPr>
              <a:r>
                <a:rPr lang="en-US" sz="2000" dirty="0"/>
                <a:t>Creation of presentation content and supporting materials</a:t>
              </a:r>
            </a:p>
            <a:p>
              <a:pPr marL="228600" lvl="1" indent="-228600" defTabSz="889000">
                <a:lnSpc>
                  <a:spcPct val="90000"/>
                </a:lnSpc>
                <a:spcBef>
                  <a:spcPts val="400"/>
                </a:spcBef>
                <a:spcAft>
                  <a:spcPts val="400"/>
                </a:spcAft>
                <a:buChar char="•"/>
              </a:pPr>
              <a:r>
                <a:rPr lang="en-US" sz="2000" dirty="0"/>
                <a:t>Vendor, catering and venue and lunchtime tour approval</a:t>
              </a:r>
            </a:p>
            <a:p>
              <a:pPr marL="228600" lvl="1" indent="-228600" defTabSz="889000">
                <a:lnSpc>
                  <a:spcPct val="90000"/>
                </a:lnSpc>
                <a:spcBef>
                  <a:spcPts val="400"/>
                </a:spcBef>
                <a:spcAft>
                  <a:spcPts val="400"/>
                </a:spcAft>
                <a:buChar char="•"/>
              </a:pPr>
              <a:r>
                <a:rPr lang="en-US" sz="2000" dirty="0"/>
                <a:t>Post-event surveys to attendees to gather feedback</a:t>
              </a:r>
            </a:p>
            <a:p>
              <a:pPr marL="228600" lvl="1" indent="-228600" algn="l" defTabSz="889000">
                <a:lnSpc>
                  <a:spcPct val="90000"/>
                </a:lnSpc>
                <a:spcBef>
                  <a:spcPts val="400"/>
                </a:spcBef>
                <a:spcAft>
                  <a:spcPts val="400"/>
                </a:spcAft>
                <a:buChar char="•"/>
              </a:pPr>
              <a:r>
                <a:rPr lang="en-US" sz="2000" kern="1200" dirty="0"/>
                <a:t>Coordinated continuing education credits for session </a:t>
              </a:r>
              <a:r>
                <a:rPr lang="en-US" sz="2000" dirty="0"/>
                <a:t>content</a:t>
              </a:r>
              <a:endParaRPr lang="en-US" sz="2000" kern="1200" dirty="0"/>
            </a:p>
          </p:txBody>
        </p:sp>
      </p:grpSp>
      <p:sp>
        <p:nvSpPr>
          <p:cNvPr id="30" name="TextBox 29">
            <a:extLst>
              <a:ext uri="{FF2B5EF4-FFF2-40B4-BE49-F238E27FC236}">
                <a16:creationId xmlns:a16="http://schemas.microsoft.com/office/drawing/2014/main" id="{D77EAC6A-C05C-4098-BF82-D30A4145887D}"/>
              </a:ext>
            </a:extLst>
          </p:cNvPr>
          <p:cNvSpPr txBox="1"/>
          <p:nvPr/>
        </p:nvSpPr>
        <p:spPr>
          <a:xfrm>
            <a:off x="531812" y="914400"/>
            <a:ext cx="11201400" cy="369332"/>
          </a:xfrm>
          <a:prstGeom prst="rect">
            <a:avLst/>
          </a:prstGeom>
          <a:noFill/>
        </p:spPr>
        <p:txBody>
          <a:bodyPr wrap="square" rtlCol="0">
            <a:spAutoFit/>
          </a:bodyPr>
          <a:lstStyle/>
          <a:p>
            <a:r>
              <a:rPr lang="en-US" sz="1800" dirty="0">
                <a:solidFill>
                  <a:schemeClr val="tx1">
                    <a:lumMod val="65000"/>
                    <a:lumOff val="35000"/>
                  </a:schemeClr>
                </a:solidFill>
              </a:rPr>
              <a:t>I directed the content, promotion and logistics for these events, offered in targeted cities throughout the country. </a:t>
            </a:r>
          </a:p>
        </p:txBody>
      </p:sp>
      <p:pic>
        <p:nvPicPr>
          <p:cNvPr id="4" name="Picture 3">
            <a:extLst>
              <a:ext uri="{FF2B5EF4-FFF2-40B4-BE49-F238E27FC236}">
                <a16:creationId xmlns:a16="http://schemas.microsoft.com/office/drawing/2014/main" id="{6463A6E5-DBDC-46AA-A97A-06744FDEC5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262" y="4951459"/>
            <a:ext cx="3802150" cy="1434851"/>
          </a:xfrm>
          <a:prstGeom prst="rect">
            <a:avLst/>
          </a:prstGeom>
          <a:ln w="25400">
            <a:solidFill>
              <a:schemeClr val="bg1">
                <a:lumMod val="85000"/>
              </a:schemeClr>
            </a:solidFill>
          </a:ln>
        </p:spPr>
      </p:pic>
      <p:pic>
        <p:nvPicPr>
          <p:cNvPr id="35" name="Picture 34">
            <a:extLst>
              <a:ext uri="{FF2B5EF4-FFF2-40B4-BE49-F238E27FC236}">
                <a16:creationId xmlns:a16="http://schemas.microsoft.com/office/drawing/2014/main" id="{C49B8A9F-7E57-46C9-8A72-AC7A26FC4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7590" y="4062268"/>
            <a:ext cx="3355622" cy="2364524"/>
          </a:xfrm>
          <a:prstGeom prst="rect">
            <a:avLst/>
          </a:prstGeom>
          <a:ln w="25400">
            <a:solidFill>
              <a:schemeClr val="bg1">
                <a:lumMod val="85000"/>
              </a:schemeClr>
            </a:solidFill>
          </a:ln>
        </p:spPr>
      </p:pic>
      <p:pic>
        <p:nvPicPr>
          <p:cNvPr id="37" name="Picture 36">
            <a:extLst>
              <a:ext uri="{FF2B5EF4-FFF2-40B4-BE49-F238E27FC236}">
                <a16:creationId xmlns:a16="http://schemas.microsoft.com/office/drawing/2014/main" id="{52A40FBC-F74B-46F9-85B4-D618C4BF6A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9212" y="1632350"/>
            <a:ext cx="1742349" cy="1987470"/>
          </a:xfrm>
          <a:prstGeom prst="rect">
            <a:avLst/>
          </a:prstGeom>
          <a:ln w="25400">
            <a:solidFill>
              <a:schemeClr val="bg1">
                <a:lumMod val="85000"/>
              </a:schemeClr>
            </a:solidFill>
          </a:ln>
        </p:spPr>
      </p:pic>
      <p:pic>
        <p:nvPicPr>
          <p:cNvPr id="39" name="Picture 38">
            <a:extLst>
              <a:ext uri="{FF2B5EF4-FFF2-40B4-BE49-F238E27FC236}">
                <a16:creationId xmlns:a16="http://schemas.microsoft.com/office/drawing/2014/main" id="{F789B694-A699-43B0-964E-F4DAB7BF2E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6401" y="4869248"/>
            <a:ext cx="3451187" cy="1453811"/>
          </a:xfrm>
          <a:prstGeom prst="rect">
            <a:avLst/>
          </a:prstGeom>
          <a:ln w="25400">
            <a:solidFill>
              <a:schemeClr val="bg1">
                <a:lumMod val="85000"/>
              </a:schemeClr>
            </a:solidFill>
          </a:ln>
        </p:spPr>
      </p:pic>
      <p:pic>
        <p:nvPicPr>
          <p:cNvPr id="33" name="Picture 32">
            <a:extLst>
              <a:ext uri="{FF2B5EF4-FFF2-40B4-BE49-F238E27FC236}">
                <a16:creationId xmlns:a16="http://schemas.microsoft.com/office/drawing/2014/main" id="{9D202385-899C-4900-BE8B-08922B84D23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85412" y="3520892"/>
            <a:ext cx="1742349" cy="2469372"/>
          </a:xfrm>
          <a:prstGeom prst="rect">
            <a:avLst/>
          </a:prstGeom>
          <a:ln w="25400">
            <a:solidFill>
              <a:schemeClr val="bg1">
                <a:lumMod val="85000"/>
              </a:schemeClr>
            </a:solidFill>
          </a:ln>
        </p:spPr>
      </p:pic>
      <p:pic>
        <p:nvPicPr>
          <p:cNvPr id="20" name="Picture 19">
            <a:extLst>
              <a:ext uri="{FF2B5EF4-FFF2-40B4-BE49-F238E27FC236}">
                <a16:creationId xmlns:a16="http://schemas.microsoft.com/office/drawing/2014/main" id="{21817DE4-0FED-4FF5-9577-BD80C55C5A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43850">
            <a:off x="7994608" y="1418255"/>
            <a:ext cx="2638638" cy="3133104"/>
          </a:xfrm>
          <a:prstGeom prst="rect">
            <a:avLst/>
          </a:prstGeom>
          <a:ln w="25400">
            <a:solidFill>
              <a:schemeClr val="bg1">
                <a:lumMod val="85000"/>
              </a:schemeClr>
            </a:solidFill>
          </a:ln>
        </p:spPr>
      </p:pic>
      <p:sp>
        <p:nvSpPr>
          <p:cNvPr id="3" name="Slide Number Placeholder 2">
            <a:extLst>
              <a:ext uri="{FF2B5EF4-FFF2-40B4-BE49-F238E27FC236}">
                <a16:creationId xmlns:a16="http://schemas.microsoft.com/office/drawing/2014/main" id="{CB134D65-EFC8-C1C9-738A-C2BBBF65B717}"/>
              </a:ext>
            </a:extLst>
          </p:cNvPr>
          <p:cNvSpPr>
            <a:spLocks noGrp="1"/>
          </p:cNvSpPr>
          <p:nvPr>
            <p:ph type="sldNum" sz="quarter" idx="12"/>
          </p:nvPr>
        </p:nvSpPr>
        <p:spPr/>
        <p:txBody>
          <a:bodyPr/>
          <a:lstStyle/>
          <a:p>
            <a:fld id="{96E69268-9C8B-4EBF-A9EE-DC5DC2D48DC3}" type="slidenum">
              <a:rPr lang="en-US" smtClean="0"/>
              <a:pPr/>
              <a:t>28</a:t>
            </a:fld>
            <a:endParaRPr lang="en-US"/>
          </a:p>
        </p:txBody>
      </p:sp>
    </p:spTree>
    <p:extLst>
      <p:ext uri="{BB962C8B-B14F-4D97-AF65-F5344CB8AC3E}">
        <p14:creationId xmlns:p14="http://schemas.microsoft.com/office/powerpoint/2010/main" val="242056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Customer Event Management: Promotion – Optum</a:t>
            </a:r>
          </a:p>
        </p:txBody>
      </p:sp>
      <p:sp>
        <p:nvSpPr>
          <p:cNvPr id="9" name="TextBox 8">
            <a:extLst>
              <a:ext uri="{FF2B5EF4-FFF2-40B4-BE49-F238E27FC236}">
                <a16:creationId xmlns:a16="http://schemas.microsoft.com/office/drawing/2014/main" id="{CB9BC3E5-62D4-46BC-828B-5AB00C56585B}"/>
              </a:ext>
            </a:extLst>
          </p:cNvPr>
          <p:cNvSpPr txBox="1"/>
          <p:nvPr/>
        </p:nvSpPr>
        <p:spPr>
          <a:xfrm>
            <a:off x="609439"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Pre-Event Communications</a:t>
            </a:r>
          </a:p>
          <a:p>
            <a:pPr marL="182880" indent="-182880">
              <a:buFont typeface="Arial" panose="020B0604020202020204" pitchFamily="34" charset="0"/>
              <a:buChar char="•"/>
            </a:pPr>
            <a:r>
              <a:rPr lang="en-US" sz="1600" dirty="0">
                <a:solidFill>
                  <a:schemeClr val="tx1">
                    <a:lumMod val="75000"/>
                    <a:lumOff val="25000"/>
                  </a:schemeClr>
                </a:solidFill>
              </a:rPr>
              <a:t>Targeted emails with highlights </a:t>
            </a:r>
            <a:br>
              <a:rPr lang="en-US" sz="1600" dirty="0">
                <a:solidFill>
                  <a:schemeClr val="tx1">
                    <a:lumMod val="75000"/>
                    <a:lumOff val="25000"/>
                  </a:schemeClr>
                </a:solidFill>
              </a:rPr>
            </a:br>
            <a:r>
              <a:rPr lang="en-US" sz="1600" dirty="0">
                <a:solidFill>
                  <a:schemeClr val="tx1">
                    <a:lumMod val="75000"/>
                    <a:lumOff val="25000"/>
                  </a:schemeClr>
                </a:solidFill>
              </a:rPr>
              <a:t>(e.g., presentation topics, speakers, continuing education credits)</a:t>
            </a:r>
          </a:p>
        </p:txBody>
      </p:sp>
      <p:sp>
        <p:nvSpPr>
          <p:cNvPr id="10" name="TextBox 9">
            <a:extLst>
              <a:ext uri="{FF2B5EF4-FFF2-40B4-BE49-F238E27FC236}">
                <a16:creationId xmlns:a16="http://schemas.microsoft.com/office/drawing/2014/main" id="{A4B095BB-1D22-462C-A6A6-6F0D50DD25C6}"/>
              </a:ext>
            </a:extLst>
          </p:cNvPr>
          <p:cNvSpPr txBox="1"/>
          <p:nvPr/>
        </p:nvSpPr>
        <p:spPr>
          <a:xfrm>
            <a:off x="4341812" y="5334000"/>
            <a:ext cx="3657600"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Registration</a:t>
            </a:r>
          </a:p>
          <a:p>
            <a:pPr marL="182880" indent="-182880">
              <a:buFont typeface="Arial" panose="020B0604020202020204" pitchFamily="34" charset="0"/>
              <a:buChar char="•"/>
            </a:pPr>
            <a:r>
              <a:rPr lang="en-US" sz="1600" dirty="0">
                <a:solidFill>
                  <a:schemeClr val="tx1">
                    <a:lumMod val="75000"/>
                    <a:lumOff val="25000"/>
                  </a:schemeClr>
                </a:solidFill>
              </a:rPr>
              <a:t>Registration site creation</a:t>
            </a:r>
          </a:p>
          <a:p>
            <a:pPr marL="182880" indent="-182880">
              <a:buFont typeface="Arial" panose="020B0604020202020204" pitchFamily="34" charset="0"/>
              <a:buChar char="•"/>
            </a:pPr>
            <a:r>
              <a:rPr lang="en-US" sz="1600" dirty="0">
                <a:solidFill>
                  <a:schemeClr val="tx1">
                    <a:lumMod val="75000"/>
                    <a:lumOff val="25000"/>
                  </a:schemeClr>
                </a:solidFill>
              </a:rPr>
              <a:t>Analytics (registrant and attendee information)</a:t>
            </a:r>
          </a:p>
        </p:txBody>
      </p:sp>
      <p:pic>
        <p:nvPicPr>
          <p:cNvPr id="8" name="Picture 7">
            <a:extLst>
              <a:ext uri="{FF2B5EF4-FFF2-40B4-BE49-F238E27FC236}">
                <a16:creationId xmlns:a16="http://schemas.microsoft.com/office/drawing/2014/main" id="{32C30561-ECB1-4330-8D9E-15926E258E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7812" y="1675349"/>
            <a:ext cx="2699220" cy="3474720"/>
          </a:xfrm>
          <a:prstGeom prst="rect">
            <a:avLst/>
          </a:prstGeom>
          <a:noFill/>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2" name="Picture 11">
            <a:extLst>
              <a:ext uri="{FF2B5EF4-FFF2-40B4-BE49-F238E27FC236}">
                <a16:creationId xmlns:a16="http://schemas.microsoft.com/office/drawing/2014/main" id="{E8935EC2-0832-46E5-AADF-B8CA4B735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4187" y="1493357"/>
            <a:ext cx="267149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8" name="Picture 17">
            <a:extLst>
              <a:ext uri="{FF2B5EF4-FFF2-40B4-BE49-F238E27FC236}">
                <a16:creationId xmlns:a16="http://schemas.microsoft.com/office/drawing/2014/main" id="{1CCEEEB7-A206-412B-8199-33C1691C3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201" y="1461826"/>
            <a:ext cx="2693815"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20" name="Picture 19">
            <a:extLst>
              <a:ext uri="{FF2B5EF4-FFF2-40B4-BE49-F238E27FC236}">
                <a16:creationId xmlns:a16="http://schemas.microsoft.com/office/drawing/2014/main" id="{EDCFC072-C3E3-43A2-B2AA-430DACB0C5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9685" y="1706880"/>
            <a:ext cx="2687759"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16" name="Picture 15">
            <a:extLst>
              <a:ext uri="{FF2B5EF4-FFF2-40B4-BE49-F238E27FC236}">
                <a16:creationId xmlns:a16="http://schemas.microsoft.com/office/drawing/2014/main" id="{E6A847D9-3DB6-403B-8B7E-F0C5D05022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3633" y="1461826"/>
            <a:ext cx="2683921" cy="347472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1" name="TextBox 10">
            <a:extLst>
              <a:ext uri="{FF2B5EF4-FFF2-40B4-BE49-F238E27FC236}">
                <a16:creationId xmlns:a16="http://schemas.microsoft.com/office/drawing/2014/main" id="{BA9B3C1F-0E71-4B70-9218-0146E7D45269}"/>
              </a:ext>
            </a:extLst>
          </p:cNvPr>
          <p:cNvSpPr txBox="1"/>
          <p:nvPr/>
        </p:nvSpPr>
        <p:spPr>
          <a:xfrm>
            <a:off x="7770813" y="5334000"/>
            <a:ext cx="3808572" cy="1138773"/>
          </a:xfrm>
          <a:prstGeom prst="rect">
            <a:avLst/>
          </a:prstGeom>
          <a:noFill/>
        </p:spPr>
        <p:txBody>
          <a:bodyPr wrap="square" rtlCol="0">
            <a:spAutoFit/>
          </a:bodyPr>
          <a:lstStyle/>
          <a:p>
            <a:r>
              <a:rPr lang="en-US" sz="2000" b="1" dirty="0">
                <a:solidFill>
                  <a:schemeClr val="tx1">
                    <a:lumMod val="75000"/>
                    <a:lumOff val="25000"/>
                  </a:schemeClr>
                </a:solidFill>
                <a:latin typeface="+mj-lt"/>
              </a:rPr>
              <a:t>Follow-up</a:t>
            </a:r>
          </a:p>
          <a:p>
            <a:pPr marL="182880" indent="-182880">
              <a:buFont typeface="Arial" panose="020B0604020202020204" pitchFamily="34" charset="0"/>
              <a:buChar char="•"/>
            </a:pPr>
            <a:r>
              <a:rPr lang="en-US" sz="1600" dirty="0">
                <a:solidFill>
                  <a:schemeClr val="tx1">
                    <a:lumMod val="75000"/>
                    <a:lumOff val="25000"/>
                  </a:schemeClr>
                </a:solidFill>
              </a:rPr>
              <a:t>Continuing education credits information</a:t>
            </a:r>
          </a:p>
          <a:p>
            <a:pPr marL="182880" indent="-182880">
              <a:buFont typeface="Arial" panose="020B0604020202020204" pitchFamily="34" charset="0"/>
              <a:buChar char="•"/>
            </a:pPr>
            <a:r>
              <a:rPr lang="en-US" sz="1600" dirty="0">
                <a:solidFill>
                  <a:schemeClr val="tx1">
                    <a:lumMod val="75000"/>
                    <a:lumOff val="25000"/>
                  </a:schemeClr>
                </a:solidFill>
              </a:rPr>
              <a:t>Attendee surveys</a:t>
            </a:r>
          </a:p>
          <a:p>
            <a:pPr marL="182880" indent="-182880">
              <a:buFont typeface="Arial" panose="020B0604020202020204" pitchFamily="34" charset="0"/>
              <a:buChar char="•"/>
            </a:pPr>
            <a:r>
              <a:rPr lang="en-US" sz="1600" dirty="0">
                <a:solidFill>
                  <a:schemeClr val="tx1">
                    <a:lumMod val="75000"/>
                    <a:lumOff val="25000"/>
                  </a:schemeClr>
                </a:solidFill>
              </a:rPr>
              <a:t>Event results/feedback for leadership</a:t>
            </a:r>
          </a:p>
        </p:txBody>
      </p:sp>
      <p:sp>
        <p:nvSpPr>
          <p:cNvPr id="13" name="TextBox 12">
            <a:extLst>
              <a:ext uri="{FF2B5EF4-FFF2-40B4-BE49-F238E27FC236}">
                <a16:creationId xmlns:a16="http://schemas.microsoft.com/office/drawing/2014/main" id="{DEB8BDB2-D574-43F0-AC0E-DAF1738C06F7}"/>
              </a:ext>
            </a:extLst>
          </p:cNvPr>
          <p:cNvSpPr txBox="1"/>
          <p:nvPr/>
        </p:nvSpPr>
        <p:spPr>
          <a:xfrm>
            <a:off x="531812" y="914400"/>
            <a:ext cx="11430000" cy="353943"/>
          </a:xfrm>
          <a:prstGeom prst="rect">
            <a:avLst/>
          </a:prstGeom>
          <a:noFill/>
        </p:spPr>
        <p:txBody>
          <a:bodyPr wrap="square" rtlCol="0">
            <a:spAutoFit/>
          </a:bodyPr>
          <a:lstStyle/>
          <a:p>
            <a:r>
              <a:rPr lang="en-US" sz="1700" dirty="0">
                <a:solidFill>
                  <a:schemeClr val="tx1">
                    <a:lumMod val="65000"/>
                    <a:lumOff val="35000"/>
                  </a:schemeClr>
                </a:solidFill>
              </a:rPr>
              <a:t>Managing numerous customer events throughout the year, I also promoted each to ensure maximum target group registrations.</a:t>
            </a:r>
          </a:p>
        </p:txBody>
      </p:sp>
      <p:sp>
        <p:nvSpPr>
          <p:cNvPr id="3" name="Slide Number Placeholder 2">
            <a:extLst>
              <a:ext uri="{FF2B5EF4-FFF2-40B4-BE49-F238E27FC236}">
                <a16:creationId xmlns:a16="http://schemas.microsoft.com/office/drawing/2014/main" id="{ADF4429A-EA6D-19A4-C5D3-16B4F71B0590}"/>
              </a:ext>
            </a:extLst>
          </p:cNvPr>
          <p:cNvSpPr>
            <a:spLocks noGrp="1"/>
          </p:cNvSpPr>
          <p:nvPr>
            <p:ph type="sldNum" sz="quarter" idx="12"/>
          </p:nvPr>
        </p:nvSpPr>
        <p:spPr/>
        <p:txBody>
          <a:bodyPr/>
          <a:lstStyle/>
          <a:p>
            <a:fld id="{96E69268-9C8B-4EBF-A9EE-DC5DC2D48DC3}" type="slidenum">
              <a:rPr lang="en-US" smtClean="0"/>
              <a:pPr/>
              <a:t>29</a:t>
            </a:fld>
            <a:endParaRPr lang="en-US"/>
          </a:p>
        </p:txBody>
      </p:sp>
    </p:spTree>
    <p:extLst>
      <p:ext uri="{BB962C8B-B14F-4D97-AF65-F5344CB8AC3E}">
        <p14:creationId xmlns:p14="http://schemas.microsoft.com/office/powerpoint/2010/main" val="89185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B5F8BC-68B6-6C3A-5ADD-C9BAAFFF39A2}"/>
              </a:ext>
            </a:extLst>
          </p:cNvPr>
          <p:cNvSpPr txBox="1"/>
          <p:nvPr/>
        </p:nvSpPr>
        <p:spPr>
          <a:xfrm>
            <a:off x="760412" y="2562761"/>
            <a:ext cx="5410200" cy="707886"/>
          </a:xfrm>
          <a:prstGeom prst="rect">
            <a:avLst/>
          </a:prstGeom>
          <a:noFill/>
        </p:spPr>
        <p:txBody>
          <a:bodyPr wrap="square" rtlCol="0">
            <a:spAutoFit/>
          </a:bodyPr>
          <a:lstStyle/>
          <a:p>
            <a:pPr algn="ctr"/>
            <a:r>
              <a:rPr lang="en-US" sz="4000" dirty="0">
                <a:solidFill>
                  <a:schemeClr val="bg1"/>
                </a:solidFill>
              </a:rPr>
              <a:t>Professional Background</a:t>
            </a:r>
          </a:p>
        </p:txBody>
      </p:sp>
    </p:spTree>
    <p:extLst>
      <p:ext uri="{BB962C8B-B14F-4D97-AF65-F5344CB8AC3E}">
        <p14:creationId xmlns:p14="http://schemas.microsoft.com/office/powerpoint/2010/main" val="10350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9C82D4-9E2B-4482-9EDA-78CA9FB0043E}"/>
              </a:ext>
            </a:extLst>
          </p:cNvPr>
          <p:cNvSpPr txBox="1"/>
          <p:nvPr/>
        </p:nvSpPr>
        <p:spPr>
          <a:xfrm>
            <a:off x="9258050" y="1676400"/>
            <a:ext cx="2113212" cy="4754880"/>
          </a:xfrm>
          <a:prstGeom prst="rect">
            <a:avLst/>
          </a:prstGeom>
          <a:gradFill>
            <a:gsLst>
              <a:gs pos="100000">
                <a:schemeClr val="accent3">
                  <a:lumMod val="75000"/>
                </a:schemeClr>
              </a:gs>
              <a:gs pos="0">
                <a:schemeClr val="bg1"/>
              </a:gs>
              <a:gs pos="66000">
                <a:srgbClr val="CFEAED"/>
              </a:gs>
              <a:gs pos="100000">
                <a:srgbClr val="9ED4DA"/>
              </a:gs>
            </a:gsLst>
            <a:path path="circle">
              <a:fillToRect l="50000" t="50000" r="50000" b="50000"/>
            </a:path>
          </a:gradFill>
        </p:spPr>
        <p:txBody>
          <a:bodyPr wrap="square" rtlCol="0">
            <a:spAutoFit/>
          </a:bodyPr>
          <a:lstStyle/>
          <a:p>
            <a:endParaRPr lang="en-US" dirty="0"/>
          </a:p>
        </p:txBody>
      </p:sp>
      <p:sp>
        <p:nvSpPr>
          <p:cNvPr id="16" name="TextBox 15">
            <a:extLst>
              <a:ext uri="{FF2B5EF4-FFF2-40B4-BE49-F238E27FC236}">
                <a16:creationId xmlns:a16="http://schemas.microsoft.com/office/drawing/2014/main" id="{D8440307-9A9F-4774-9471-C6502F457D5E}"/>
              </a:ext>
            </a:extLst>
          </p:cNvPr>
          <p:cNvSpPr txBox="1"/>
          <p:nvPr/>
        </p:nvSpPr>
        <p:spPr>
          <a:xfrm>
            <a:off x="7118609" y="1676400"/>
            <a:ext cx="2106474" cy="4754880"/>
          </a:xfrm>
          <a:prstGeom prst="rect">
            <a:avLst/>
          </a:prstGeom>
          <a:gradFill>
            <a:gsLst>
              <a:gs pos="100000">
                <a:srgbClr val="4897C8">
                  <a:alpha val="40000"/>
                </a:srgbClr>
              </a:gs>
              <a:gs pos="0">
                <a:schemeClr val="bg1"/>
              </a:gs>
              <a:gs pos="100000">
                <a:schemeClr val="bg1">
                  <a:lumMod val="100000"/>
                </a:schemeClr>
              </a:gs>
            </a:gsLst>
            <a:path path="circle">
              <a:fillToRect l="50000" t="50000" r="50000" b="50000"/>
            </a:path>
          </a:gra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B1E1412-5D65-4184-9C6B-F8755B389F44}"/>
              </a:ext>
            </a:extLst>
          </p:cNvPr>
          <p:cNvSpPr txBox="1"/>
          <p:nvPr/>
        </p:nvSpPr>
        <p:spPr>
          <a:xfrm>
            <a:off x="2856775" y="1676400"/>
            <a:ext cx="4215967" cy="4754880"/>
          </a:xfrm>
          <a:prstGeom prst="rect">
            <a:avLst/>
          </a:prstGeom>
          <a:gradFill>
            <a:gsLst>
              <a:gs pos="100000">
                <a:srgbClr val="9DDEED"/>
              </a:gs>
              <a:gs pos="0">
                <a:schemeClr val="bg1">
                  <a:alpha val="0"/>
                </a:schemeClr>
              </a:gs>
            </a:gsLst>
            <a:path path="circle">
              <a:fillToRect l="50000" t="50000" r="50000" b="50000"/>
            </a:path>
          </a:gradFill>
        </p:spPr>
        <p:txBody>
          <a:bodyPr wrap="square" rtlCol="0">
            <a:spAutoFit/>
          </a:bodyPr>
          <a:lstStyle/>
          <a:p>
            <a:endParaRPr lang="en-US" dirty="0"/>
          </a:p>
        </p:txBody>
      </p:sp>
      <p:sp>
        <p:nvSpPr>
          <p:cNvPr id="13" name="TextBox 12">
            <a:extLst>
              <a:ext uri="{FF2B5EF4-FFF2-40B4-BE49-F238E27FC236}">
                <a16:creationId xmlns:a16="http://schemas.microsoft.com/office/drawing/2014/main" id="{05916889-3F88-46C9-90CA-15F742640921}"/>
              </a:ext>
            </a:extLst>
          </p:cNvPr>
          <p:cNvSpPr txBox="1"/>
          <p:nvPr/>
        </p:nvSpPr>
        <p:spPr>
          <a:xfrm>
            <a:off x="684213" y="1676400"/>
            <a:ext cx="2136716" cy="4754880"/>
          </a:xfrm>
          <a:prstGeom prst="rect">
            <a:avLst/>
          </a:prstGeom>
          <a:gradFill>
            <a:gsLst>
              <a:gs pos="100000">
                <a:srgbClr val="D4E2F4"/>
              </a:gs>
              <a:gs pos="0">
                <a:schemeClr val="bg1">
                  <a:alpha val="40000"/>
                </a:schemeClr>
              </a:gs>
              <a:gs pos="100000">
                <a:schemeClr val="bg1">
                  <a:lumMod val="100000"/>
                  <a:alpha val="40000"/>
                </a:schemeClr>
              </a:gs>
            </a:gsLst>
            <a:path path="circle">
              <a:fillToRect l="50000" t="50000" r="50000" b="50000"/>
            </a:path>
          </a:gradFill>
        </p:spPr>
        <p:txBody>
          <a:bodyPr wrap="square" rtlCol="0">
            <a:spAutoFit/>
          </a:bodyPr>
          <a:lstStyle/>
          <a:p>
            <a:endParaRPr lang="en-US" dirty="0"/>
          </a:p>
        </p:txBody>
      </p:sp>
      <p:sp>
        <p:nvSpPr>
          <p:cNvPr id="82" name="Chevron 81"/>
          <p:cNvSpPr/>
          <p:nvPr/>
        </p:nvSpPr>
        <p:spPr>
          <a:xfrm>
            <a:off x="2820929" y="3473208"/>
            <a:ext cx="4297680" cy="365760"/>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itle 3"/>
          <p:cNvSpPr>
            <a:spLocks noGrp="1"/>
          </p:cNvSpPr>
          <p:nvPr>
            <p:ph type="title"/>
          </p:nvPr>
        </p:nvSpPr>
        <p:spPr>
          <a:xfrm>
            <a:off x="609441" y="343871"/>
            <a:ext cx="10969943" cy="570529"/>
          </a:xfrm>
        </p:spPr>
        <p:txBody>
          <a:bodyPr/>
          <a:lstStyle/>
          <a:p>
            <a:r>
              <a:rPr lang="en-IN" sz="2800" dirty="0"/>
              <a:t>Customer Engagement Program – Optum </a:t>
            </a:r>
            <a:r>
              <a:rPr lang="en-IN" sz="2000" dirty="0"/>
              <a:t>(2017-2019)</a:t>
            </a:r>
            <a:endParaRPr lang="en-US" sz="2000" dirty="0"/>
          </a:p>
        </p:txBody>
      </p:sp>
      <p:sp>
        <p:nvSpPr>
          <p:cNvPr id="163" name="TextBox 162"/>
          <p:cNvSpPr txBox="1"/>
          <p:nvPr/>
        </p:nvSpPr>
        <p:spPr>
          <a:xfrm>
            <a:off x="759411" y="3886200"/>
            <a:ext cx="2015651" cy="1914370"/>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dirty="0">
                <a:solidFill>
                  <a:schemeClr val="tx1">
                    <a:lumMod val="65000"/>
                    <a:lumOff val="35000"/>
                  </a:schemeClr>
                </a:solidFill>
                <a:ea typeface="Calibri" panose="020F0502020204030204" pitchFamily="34" charset="0"/>
                <a:cs typeface="Arial" panose="020B0604020202020204" pitchFamily="34" charset="0"/>
              </a:rPr>
              <a:t>Quarterly member meetings (3 virtual, 1 at Optum Forum annual conference. This was the only program offered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was not actively promoted</a:t>
            </a:r>
          </a:p>
        </p:txBody>
      </p:sp>
      <p:sp>
        <p:nvSpPr>
          <p:cNvPr id="166" name="TextBox 165"/>
          <p:cNvSpPr txBox="1"/>
          <p:nvPr/>
        </p:nvSpPr>
        <p:spPr>
          <a:xfrm>
            <a:off x="7164477" y="3916841"/>
            <a:ext cx="1913270" cy="1874359"/>
          </a:xfrm>
          <a:prstGeom prst="rect">
            <a:avLst/>
          </a:prstGeom>
          <a:noFill/>
        </p:spPr>
        <p:txBody>
          <a:bodyPr wrap="square" rtlCol="0" anchor="ctr" anchorCtr="0">
            <a:spAutoFit/>
          </a:bodyPr>
          <a:lstStyle/>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Monthly member newsletter published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board / roles expanded</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Enhanced member communications </a:t>
            </a:r>
          </a:p>
          <a:p>
            <a:pPr marL="171450" indent="-171450">
              <a:lnSpc>
                <a:spcPct val="90000"/>
              </a:lnSpc>
              <a:spcBef>
                <a:spcPts val="300"/>
              </a:spcBef>
              <a:spcAft>
                <a:spcPts val="3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Web site launched</a:t>
            </a:r>
          </a:p>
        </p:txBody>
      </p:sp>
      <p:sp>
        <p:nvSpPr>
          <p:cNvPr id="167" name="TextBox 166"/>
          <p:cNvSpPr txBox="1"/>
          <p:nvPr/>
        </p:nvSpPr>
        <p:spPr>
          <a:xfrm>
            <a:off x="9332049" y="3875341"/>
            <a:ext cx="1873613" cy="2068259"/>
          </a:xfrm>
          <a:prstGeom prst="rect">
            <a:avLst/>
          </a:prstGeom>
          <a:noFill/>
        </p:spPr>
        <p:txBody>
          <a:bodyPr wrap="square" rtlCol="0" anchor="ctr" anchorCtr="0">
            <a:spAutoFit/>
          </a:bodyPr>
          <a:lstStyle/>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Recognition and awards program announced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Board committees established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and Optum experts’ podcasts launched</a:t>
            </a:r>
          </a:p>
          <a:p>
            <a:pPr marL="182880" indent="-182880">
              <a:lnSpc>
                <a:spcPct val="90000"/>
              </a:lnSpc>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Web site enhanced</a:t>
            </a:r>
          </a:p>
        </p:txBody>
      </p:sp>
      <p:grpSp>
        <p:nvGrpSpPr>
          <p:cNvPr id="43" name="Group 42"/>
          <p:cNvGrpSpPr/>
          <p:nvPr/>
        </p:nvGrpSpPr>
        <p:grpSpPr>
          <a:xfrm>
            <a:off x="695311" y="1728701"/>
            <a:ext cx="2159238" cy="2108041"/>
            <a:chOff x="752461" y="1182188"/>
            <a:chExt cx="2159238" cy="2793229"/>
          </a:xfrm>
        </p:grpSpPr>
        <p:sp>
          <p:nvSpPr>
            <p:cNvPr id="2" name="Chevron 1"/>
            <p:cNvSpPr/>
            <p:nvPr/>
          </p:nvSpPr>
          <p:spPr>
            <a:xfrm>
              <a:off x="752461" y="3490772"/>
              <a:ext cx="2159238" cy="484645"/>
            </a:xfrm>
            <a:prstGeom prst="chevron">
              <a:avLst/>
            </a:prstGeom>
            <a:solidFill>
              <a:srgbClr val="286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816561" y="1182188"/>
              <a:ext cx="1850557" cy="774848"/>
            </a:xfrm>
            <a:prstGeom prst="rect">
              <a:avLst/>
            </a:prstGeom>
            <a:noFill/>
          </p:spPr>
          <p:txBody>
            <a:bodyPr wrap="square" rtlCol="0">
              <a:spAutoFit/>
            </a:bodyPr>
            <a:lstStyle/>
            <a:p>
              <a:pPr algn="ctr"/>
              <a:r>
                <a:rPr lang="en-IN" sz="1600" b="1" dirty="0">
                  <a:solidFill>
                    <a:srgbClr val="2860A4"/>
                  </a:solidFill>
                  <a:latin typeface="Arial" panose="020B0604020202020204" pitchFamily="34" charset="0"/>
                  <a:cs typeface="Arial" panose="020B0604020202020204" pitchFamily="34" charset="0"/>
                </a:rPr>
                <a:t>Legacy organization</a:t>
              </a:r>
            </a:p>
          </p:txBody>
        </p:sp>
      </p:grpSp>
      <p:grpSp>
        <p:nvGrpSpPr>
          <p:cNvPr id="42" name="Group 41"/>
          <p:cNvGrpSpPr/>
          <p:nvPr/>
        </p:nvGrpSpPr>
        <p:grpSpPr>
          <a:xfrm>
            <a:off x="3721023" y="1737536"/>
            <a:ext cx="2525788" cy="1039011"/>
            <a:chOff x="2880583" y="1363375"/>
            <a:chExt cx="2124896" cy="1039011"/>
          </a:xfrm>
        </p:grpSpPr>
        <p:grpSp>
          <p:nvGrpSpPr>
            <p:cNvPr id="149" name="Group 148"/>
            <p:cNvGrpSpPr/>
            <p:nvPr/>
          </p:nvGrpSpPr>
          <p:grpSpPr>
            <a:xfrm>
              <a:off x="3686354" y="2265810"/>
              <a:ext cx="482387" cy="136576"/>
              <a:chOff x="1065213" y="5692775"/>
              <a:chExt cx="700087" cy="198213"/>
            </a:xfrm>
            <a:solidFill>
              <a:schemeClr val="bg1"/>
            </a:solidFill>
          </p:grpSpPr>
          <p:sp>
            <p:nvSpPr>
              <p:cNvPr id="153" name="Freeform 44"/>
              <p:cNvSpPr>
                <a:spLocks/>
              </p:cNvSpPr>
              <p:nvPr/>
            </p:nvSpPr>
            <p:spPr bwMode="auto">
              <a:xfrm>
                <a:off x="1065213" y="5857650"/>
                <a:ext cx="96836" cy="33338"/>
              </a:xfrm>
              <a:custGeom>
                <a:avLst/>
                <a:gdLst>
                  <a:gd name="T0" fmla="*/ 62 w 369"/>
                  <a:gd name="T1" fmla="*/ 0 h 123"/>
                  <a:gd name="T2" fmla="*/ 308 w 369"/>
                  <a:gd name="T3" fmla="*/ 0 h 123"/>
                  <a:gd name="T4" fmla="*/ 327 w 369"/>
                  <a:gd name="T5" fmla="*/ 3 h 123"/>
                  <a:gd name="T6" fmla="*/ 344 w 369"/>
                  <a:gd name="T7" fmla="*/ 11 h 123"/>
                  <a:gd name="T8" fmla="*/ 358 w 369"/>
                  <a:gd name="T9" fmla="*/ 25 h 123"/>
                  <a:gd name="T10" fmla="*/ 366 w 369"/>
                  <a:gd name="T11" fmla="*/ 42 h 123"/>
                  <a:gd name="T12" fmla="*/ 369 w 369"/>
                  <a:gd name="T13" fmla="*/ 61 h 123"/>
                  <a:gd name="T14" fmla="*/ 366 w 369"/>
                  <a:gd name="T15" fmla="*/ 81 h 123"/>
                  <a:gd name="T16" fmla="*/ 358 w 369"/>
                  <a:gd name="T17" fmla="*/ 98 h 123"/>
                  <a:gd name="T18" fmla="*/ 344 w 369"/>
                  <a:gd name="T19" fmla="*/ 112 h 123"/>
                  <a:gd name="T20" fmla="*/ 327 w 369"/>
                  <a:gd name="T21" fmla="*/ 120 h 123"/>
                  <a:gd name="T22" fmla="*/ 308 w 369"/>
                  <a:gd name="T23" fmla="*/ 123 h 123"/>
                  <a:gd name="T24" fmla="*/ 62 w 369"/>
                  <a:gd name="T25" fmla="*/ 123 h 123"/>
                  <a:gd name="T26" fmla="*/ 43 w 369"/>
                  <a:gd name="T27" fmla="*/ 120 h 123"/>
                  <a:gd name="T28" fmla="*/ 25 w 369"/>
                  <a:gd name="T29" fmla="*/ 112 h 123"/>
                  <a:gd name="T30" fmla="*/ 13 w 369"/>
                  <a:gd name="T31" fmla="*/ 98 h 123"/>
                  <a:gd name="T32" fmla="*/ 3 w 369"/>
                  <a:gd name="T33" fmla="*/ 81 h 123"/>
                  <a:gd name="T34" fmla="*/ 0 w 369"/>
                  <a:gd name="T35" fmla="*/ 61 h 123"/>
                  <a:gd name="T36" fmla="*/ 3 w 369"/>
                  <a:gd name="T37" fmla="*/ 42 h 123"/>
                  <a:gd name="T38" fmla="*/ 13 w 369"/>
                  <a:gd name="T39" fmla="*/ 25 h 123"/>
                  <a:gd name="T40" fmla="*/ 25 w 369"/>
                  <a:gd name="T41" fmla="*/ 11 h 123"/>
                  <a:gd name="T42" fmla="*/ 43 w 369"/>
                  <a:gd name="T43" fmla="*/ 3 h 123"/>
                  <a:gd name="T44" fmla="*/ 62 w 369"/>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123">
                    <a:moveTo>
                      <a:pt x="62" y="0"/>
                    </a:moveTo>
                    <a:lnTo>
                      <a:pt x="308" y="0"/>
                    </a:lnTo>
                    <a:lnTo>
                      <a:pt x="327" y="3"/>
                    </a:lnTo>
                    <a:lnTo>
                      <a:pt x="344" y="11"/>
                    </a:lnTo>
                    <a:lnTo>
                      <a:pt x="358" y="25"/>
                    </a:lnTo>
                    <a:lnTo>
                      <a:pt x="366" y="42"/>
                    </a:lnTo>
                    <a:lnTo>
                      <a:pt x="369" y="61"/>
                    </a:lnTo>
                    <a:lnTo>
                      <a:pt x="366" y="81"/>
                    </a:lnTo>
                    <a:lnTo>
                      <a:pt x="358" y="98"/>
                    </a:lnTo>
                    <a:lnTo>
                      <a:pt x="344" y="112"/>
                    </a:lnTo>
                    <a:lnTo>
                      <a:pt x="327" y="120"/>
                    </a:lnTo>
                    <a:lnTo>
                      <a:pt x="308" y="123"/>
                    </a:lnTo>
                    <a:lnTo>
                      <a:pt x="62" y="123"/>
                    </a:lnTo>
                    <a:lnTo>
                      <a:pt x="43" y="120"/>
                    </a:lnTo>
                    <a:lnTo>
                      <a:pt x="25" y="112"/>
                    </a:lnTo>
                    <a:lnTo>
                      <a:pt x="13" y="98"/>
                    </a:lnTo>
                    <a:lnTo>
                      <a:pt x="3" y="81"/>
                    </a:lnTo>
                    <a:lnTo>
                      <a:pt x="0" y="61"/>
                    </a:lnTo>
                    <a:lnTo>
                      <a:pt x="3" y="42"/>
                    </a:lnTo>
                    <a:lnTo>
                      <a:pt x="13" y="25"/>
                    </a:lnTo>
                    <a:lnTo>
                      <a:pt x="25" y="11"/>
                    </a:lnTo>
                    <a:lnTo>
                      <a:pt x="43"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46"/>
              <p:cNvSpPr>
                <a:spLocks/>
              </p:cNvSpPr>
              <p:nvPr/>
            </p:nvSpPr>
            <p:spPr bwMode="auto">
              <a:xfrm>
                <a:off x="1179513" y="5692775"/>
                <a:ext cx="79375" cy="79375"/>
              </a:xfrm>
              <a:custGeom>
                <a:avLst/>
                <a:gdLst>
                  <a:gd name="T0" fmla="*/ 235 w 297"/>
                  <a:gd name="T1" fmla="*/ 0 h 300"/>
                  <a:gd name="T2" fmla="*/ 251 w 297"/>
                  <a:gd name="T3" fmla="*/ 3 h 300"/>
                  <a:gd name="T4" fmla="*/ 266 w 297"/>
                  <a:gd name="T5" fmla="*/ 9 h 300"/>
                  <a:gd name="T6" fmla="*/ 280 w 297"/>
                  <a:gd name="T7" fmla="*/ 19 h 300"/>
                  <a:gd name="T8" fmla="*/ 289 w 297"/>
                  <a:gd name="T9" fmla="*/ 32 h 300"/>
                  <a:gd name="T10" fmla="*/ 295 w 297"/>
                  <a:gd name="T11" fmla="*/ 47 h 300"/>
                  <a:gd name="T12" fmla="*/ 297 w 297"/>
                  <a:gd name="T13" fmla="*/ 63 h 300"/>
                  <a:gd name="T14" fmla="*/ 295 w 297"/>
                  <a:gd name="T15" fmla="*/ 79 h 300"/>
                  <a:gd name="T16" fmla="*/ 289 w 297"/>
                  <a:gd name="T17" fmla="*/ 93 h 300"/>
                  <a:gd name="T18" fmla="*/ 280 w 297"/>
                  <a:gd name="T19" fmla="*/ 106 h 300"/>
                  <a:gd name="T20" fmla="*/ 105 w 297"/>
                  <a:gd name="T21" fmla="*/ 281 h 300"/>
                  <a:gd name="T22" fmla="*/ 92 w 297"/>
                  <a:gd name="T23" fmla="*/ 292 h 300"/>
                  <a:gd name="T24" fmla="*/ 77 w 297"/>
                  <a:gd name="T25" fmla="*/ 298 h 300"/>
                  <a:gd name="T26" fmla="*/ 61 w 297"/>
                  <a:gd name="T27" fmla="*/ 300 h 300"/>
                  <a:gd name="T28" fmla="*/ 45 w 297"/>
                  <a:gd name="T29" fmla="*/ 298 h 300"/>
                  <a:gd name="T30" fmla="*/ 31 w 297"/>
                  <a:gd name="T31" fmla="*/ 292 h 300"/>
                  <a:gd name="T32" fmla="*/ 18 w 297"/>
                  <a:gd name="T33" fmla="*/ 281 h 300"/>
                  <a:gd name="T34" fmla="*/ 8 w 297"/>
                  <a:gd name="T35" fmla="*/ 269 h 300"/>
                  <a:gd name="T36" fmla="*/ 2 w 297"/>
                  <a:gd name="T37" fmla="*/ 254 h 300"/>
                  <a:gd name="T38" fmla="*/ 0 w 297"/>
                  <a:gd name="T39" fmla="*/ 238 h 300"/>
                  <a:gd name="T40" fmla="*/ 2 w 297"/>
                  <a:gd name="T41" fmla="*/ 222 h 300"/>
                  <a:gd name="T42" fmla="*/ 8 w 297"/>
                  <a:gd name="T43" fmla="*/ 207 h 300"/>
                  <a:gd name="T44" fmla="*/ 18 w 297"/>
                  <a:gd name="T45" fmla="*/ 195 h 300"/>
                  <a:gd name="T46" fmla="*/ 192 w 297"/>
                  <a:gd name="T47" fmla="*/ 19 h 300"/>
                  <a:gd name="T48" fmla="*/ 205 w 297"/>
                  <a:gd name="T49" fmla="*/ 9 h 300"/>
                  <a:gd name="T50" fmla="*/ 220 w 297"/>
                  <a:gd name="T51" fmla="*/ 3 h 300"/>
                  <a:gd name="T52" fmla="*/ 235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235" y="0"/>
                    </a:moveTo>
                    <a:lnTo>
                      <a:pt x="251" y="3"/>
                    </a:lnTo>
                    <a:lnTo>
                      <a:pt x="266" y="9"/>
                    </a:lnTo>
                    <a:lnTo>
                      <a:pt x="280" y="19"/>
                    </a:lnTo>
                    <a:lnTo>
                      <a:pt x="289" y="32"/>
                    </a:lnTo>
                    <a:lnTo>
                      <a:pt x="295" y="47"/>
                    </a:lnTo>
                    <a:lnTo>
                      <a:pt x="297" y="63"/>
                    </a:lnTo>
                    <a:lnTo>
                      <a:pt x="295" y="79"/>
                    </a:lnTo>
                    <a:lnTo>
                      <a:pt x="289" y="93"/>
                    </a:lnTo>
                    <a:lnTo>
                      <a:pt x="280" y="106"/>
                    </a:lnTo>
                    <a:lnTo>
                      <a:pt x="105" y="281"/>
                    </a:lnTo>
                    <a:lnTo>
                      <a:pt x="92" y="292"/>
                    </a:lnTo>
                    <a:lnTo>
                      <a:pt x="77" y="298"/>
                    </a:lnTo>
                    <a:lnTo>
                      <a:pt x="61" y="300"/>
                    </a:lnTo>
                    <a:lnTo>
                      <a:pt x="45" y="298"/>
                    </a:lnTo>
                    <a:lnTo>
                      <a:pt x="31" y="292"/>
                    </a:lnTo>
                    <a:lnTo>
                      <a:pt x="18" y="281"/>
                    </a:lnTo>
                    <a:lnTo>
                      <a:pt x="8" y="269"/>
                    </a:lnTo>
                    <a:lnTo>
                      <a:pt x="2" y="254"/>
                    </a:lnTo>
                    <a:lnTo>
                      <a:pt x="0" y="238"/>
                    </a:lnTo>
                    <a:lnTo>
                      <a:pt x="2" y="222"/>
                    </a:lnTo>
                    <a:lnTo>
                      <a:pt x="8" y="207"/>
                    </a:lnTo>
                    <a:lnTo>
                      <a:pt x="18" y="195"/>
                    </a:lnTo>
                    <a:lnTo>
                      <a:pt x="192" y="19"/>
                    </a:lnTo>
                    <a:lnTo>
                      <a:pt x="205" y="9"/>
                    </a:lnTo>
                    <a:lnTo>
                      <a:pt x="220" y="3"/>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47"/>
              <p:cNvSpPr>
                <a:spLocks/>
              </p:cNvSpPr>
              <p:nvPr/>
            </p:nvSpPr>
            <p:spPr bwMode="auto">
              <a:xfrm>
                <a:off x="1685925" y="5692775"/>
                <a:ext cx="79375" cy="79375"/>
              </a:xfrm>
              <a:custGeom>
                <a:avLst/>
                <a:gdLst>
                  <a:gd name="T0" fmla="*/ 62 w 297"/>
                  <a:gd name="T1" fmla="*/ 0 h 300"/>
                  <a:gd name="T2" fmla="*/ 77 w 297"/>
                  <a:gd name="T3" fmla="*/ 3 h 300"/>
                  <a:gd name="T4" fmla="*/ 92 w 297"/>
                  <a:gd name="T5" fmla="*/ 9 h 300"/>
                  <a:gd name="T6" fmla="*/ 105 w 297"/>
                  <a:gd name="T7" fmla="*/ 19 h 300"/>
                  <a:gd name="T8" fmla="*/ 279 w 297"/>
                  <a:gd name="T9" fmla="*/ 195 h 300"/>
                  <a:gd name="T10" fmla="*/ 289 w 297"/>
                  <a:gd name="T11" fmla="*/ 207 h 300"/>
                  <a:gd name="T12" fmla="*/ 294 w 297"/>
                  <a:gd name="T13" fmla="*/ 222 h 300"/>
                  <a:gd name="T14" fmla="*/ 297 w 297"/>
                  <a:gd name="T15" fmla="*/ 238 h 300"/>
                  <a:gd name="T16" fmla="*/ 294 w 297"/>
                  <a:gd name="T17" fmla="*/ 254 h 300"/>
                  <a:gd name="T18" fmla="*/ 289 w 297"/>
                  <a:gd name="T19" fmla="*/ 269 h 300"/>
                  <a:gd name="T20" fmla="*/ 279 w 297"/>
                  <a:gd name="T21" fmla="*/ 281 h 300"/>
                  <a:gd name="T22" fmla="*/ 266 w 297"/>
                  <a:gd name="T23" fmla="*/ 292 h 300"/>
                  <a:gd name="T24" fmla="*/ 251 w 297"/>
                  <a:gd name="T25" fmla="*/ 298 h 300"/>
                  <a:gd name="T26" fmla="*/ 236 w 297"/>
                  <a:gd name="T27" fmla="*/ 300 h 300"/>
                  <a:gd name="T28" fmla="*/ 220 w 297"/>
                  <a:gd name="T29" fmla="*/ 298 h 300"/>
                  <a:gd name="T30" fmla="*/ 205 w 297"/>
                  <a:gd name="T31" fmla="*/ 292 h 300"/>
                  <a:gd name="T32" fmla="*/ 192 w 297"/>
                  <a:gd name="T33" fmla="*/ 281 h 300"/>
                  <a:gd name="T34" fmla="*/ 17 w 297"/>
                  <a:gd name="T35" fmla="*/ 106 h 300"/>
                  <a:gd name="T36" fmla="*/ 8 w 297"/>
                  <a:gd name="T37" fmla="*/ 93 h 300"/>
                  <a:gd name="T38" fmla="*/ 2 w 297"/>
                  <a:gd name="T39" fmla="*/ 79 h 300"/>
                  <a:gd name="T40" fmla="*/ 0 w 297"/>
                  <a:gd name="T41" fmla="*/ 63 h 300"/>
                  <a:gd name="T42" fmla="*/ 2 w 297"/>
                  <a:gd name="T43" fmla="*/ 47 h 300"/>
                  <a:gd name="T44" fmla="*/ 8 w 297"/>
                  <a:gd name="T45" fmla="*/ 32 h 300"/>
                  <a:gd name="T46" fmla="*/ 17 w 297"/>
                  <a:gd name="T47" fmla="*/ 19 h 300"/>
                  <a:gd name="T48" fmla="*/ 31 w 297"/>
                  <a:gd name="T49" fmla="*/ 9 h 300"/>
                  <a:gd name="T50" fmla="*/ 46 w 297"/>
                  <a:gd name="T51" fmla="*/ 3 h 300"/>
                  <a:gd name="T52" fmla="*/ 62 w 297"/>
                  <a:gd name="T5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7" h="300">
                    <a:moveTo>
                      <a:pt x="62" y="0"/>
                    </a:moveTo>
                    <a:lnTo>
                      <a:pt x="77" y="3"/>
                    </a:lnTo>
                    <a:lnTo>
                      <a:pt x="92" y="9"/>
                    </a:lnTo>
                    <a:lnTo>
                      <a:pt x="105" y="19"/>
                    </a:lnTo>
                    <a:lnTo>
                      <a:pt x="279" y="195"/>
                    </a:lnTo>
                    <a:lnTo>
                      <a:pt x="289" y="207"/>
                    </a:lnTo>
                    <a:lnTo>
                      <a:pt x="294" y="222"/>
                    </a:lnTo>
                    <a:lnTo>
                      <a:pt x="297" y="238"/>
                    </a:lnTo>
                    <a:lnTo>
                      <a:pt x="294" y="254"/>
                    </a:lnTo>
                    <a:lnTo>
                      <a:pt x="289" y="269"/>
                    </a:lnTo>
                    <a:lnTo>
                      <a:pt x="279" y="281"/>
                    </a:lnTo>
                    <a:lnTo>
                      <a:pt x="266" y="292"/>
                    </a:lnTo>
                    <a:lnTo>
                      <a:pt x="251" y="298"/>
                    </a:lnTo>
                    <a:lnTo>
                      <a:pt x="236" y="300"/>
                    </a:lnTo>
                    <a:lnTo>
                      <a:pt x="220" y="298"/>
                    </a:lnTo>
                    <a:lnTo>
                      <a:pt x="205" y="292"/>
                    </a:lnTo>
                    <a:lnTo>
                      <a:pt x="192" y="281"/>
                    </a:lnTo>
                    <a:lnTo>
                      <a:pt x="17" y="106"/>
                    </a:lnTo>
                    <a:lnTo>
                      <a:pt x="8" y="93"/>
                    </a:lnTo>
                    <a:lnTo>
                      <a:pt x="2" y="79"/>
                    </a:lnTo>
                    <a:lnTo>
                      <a:pt x="0" y="63"/>
                    </a:lnTo>
                    <a:lnTo>
                      <a:pt x="2" y="47"/>
                    </a:lnTo>
                    <a:lnTo>
                      <a:pt x="8" y="32"/>
                    </a:lnTo>
                    <a:lnTo>
                      <a:pt x="17" y="19"/>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8" name="TextBox 167"/>
            <p:cNvSpPr txBox="1"/>
            <p:nvPr/>
          </p:nvSpPr>
          <p:spPr>
            <a:xfrm>
              <a:off x="2880583" y="1363375"/>
              <a:ext cx="2124896" cy="584775"/>
            </a:xfrm>
            <a:prstGeom prst="rect">
              <a:avLst/>
            </a:prstGeom>
            <a:noFill/>
            <a:ln>
              <a:noFill/>
            </a:ln>
          </p:spPr>
          <p:txBody>
            <a:bodyPr wrap="square" rtlCol="0">
              <a:spAutoFit/>
            </a:bodyPr>
            <a:lstStyle/>
            <a:p>
              <a:pPr algn="ctr"/>
              <a:r>
                <a:rPr lang="en-IN" sz="1600" b="1" dirty="0">
                  <a:solidFill>
                    <a:schemeClr val="tx2">
                      <a:lumMod val="75000"/>
                    </a:schemeClr>
                  </a:solidFill>
                  <a:latin typeface="Arial" panose="020B0604020202020204" pitchFamily="34" charset="0"/>
                  <a:cs typeface="Arial" panose="020B0604020202020204" pitchFamily="34" charset="0"/>
                </a:rPr>
                <a:t>Launching the new customer organization</a:t>
              </a:r>
            </a:p>
          </p:txBody>
        </p:sp>
      </p:grpSp>
      <p:grpSp>
        <p:nvGrpSpPr>
          <p:cNvPr id="30" name="Group 29"/>
          <p:cNvGrpSpPr/>
          <p:nvPr/>
        </p:nvGrpSpPr>
        <p:grpSpPr>
          <a:xfrm>
            <a:off x="7094359" y="1737536"/>
            <a:ext cx="2159238" cy="2098118"/>
            <a:chOff x="7151509" y="1186259"/>
            <a:chExt cx="2159238" cy="2715642"/>
          </a:xfrm>
        </p:grpSpPr>
        <p:sp>
          <p:nvSpPr>
            <p:cNvPr id="96" name="Chevron 95"/>
            <p:cNvSpPr/>
            <p:nvPr/>
          </p:nvSpPr>
          <p:spPr>
            <a:xfrm>
              <a:off x="7151509" y="3428490"/>
              <a:ext cx="2159238" cy="473411"/>
            </a:xfrm>
            <a:prstGeom prst="chevron">
              <a:avLst/>
            </a:prstGeom>
            <a:solidFill>
              <a:srgbClr val="3A8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0" name="TextBox 169"/>
            <p:cNvSpPr txBox="1"/>
            <p:nvPr/>
          </p:nvSpPr>
          <p:spPr>
            <a:xfrm>
              <a:off x="7329280" y="1186259"/>
              <a:ext cx="1786723" cy="756888"/>
            </a:xfrm>
            <a:prstGeom prst="rect">
              <a:avLst/>
            </a:prstGeom>
            <a:noFill/>
          </p:spPr>
          <p:txBody>
            <a:bodyPr wrap="square" rtlCol="0">
              <a:spAutoFit/>
            </a:bodyPr>
            <a:lstStyle/>
            <a:p>
              <a:pPr algn="ctr"/>
              <a:r>
                <a:rPr lang="en-IN" sz="1600" b="1" dirty="0">
                  <a:solidFill>
                    <a:schemeClr val="accent3">
                      <a:lumMod val="75000"/>
                    </a:schemeClr>
                  </a:solidFill>
                  <a:latin typeface="Arial" panose="020B0604020202020204" pitchFamily="34" charset="0"/>
                  <a:cs typeface="Arial" panose="020B0604020202020204" pitchFamily="34" charset="0"/>
                </a:rPr>
                <a:t>Building on </a:t>
              </a:r>
              <a:br>
                <a:rPr lang="en-IN" sz="1600" b="1" dirty="0">
                  <a:solidFill>
                    <a:schemeClr val="accent3">
                      <a:lumMod val="75000"/>
                    </a:schemeClr>
                  </a:solidFill>
                  <a:latin typeface="Arial" panose="020B0604020202020204" pitchFamily="34" charset="0"/>
                  <a:cs typeface="Arial" panose="020B0604020202020204" pitchFamily="34" charset="0"/>
                </a:rPr>
              </a:br>
              <a:r>
                <a:rPr lang="en-IN" sz="1600" b="1" dirty="0">
                  <a:solidFill>
                    <a:schemeClr val="accent3">
                      <a:lumMod val="75000"/>
                    </a:schemeClr>
                  </a:solidFill>
                  <a:latin typeface="Arial" panose="020B0604020202020204" pitchFamily="34" charset="0"/>
                  <a:cs typeface="Arial" panose="020B0604020202020204" pitchFamily="34" charset="0"/>
                </a:rPr>
                <a:t>the success</a:t>
              </a:r>
            </a:p>
          </p:txBody>
        </p:sp>
      </p:grpSp>
      <p:grpSp>
        <p:nvGrpSpPr>
          <p:cNvPr id="38" name="Group 37"/>
          <p:cNvGrpSpPr/>
          <p:nvPr/>
        </p:nvGrpSpPr>
        <p:grpSpPr>
          <a:xfrm>
            <a:off x="9212024" y="1737535"/>
            <a:ext cx="2159238" cy="2094804"/>
            <a:chOff x="9290665" y="1192307"/>
            <a:chExt cx="2159238" cy="2711350"/>
          </a:xfrm>
        </p:grpSpPr>
        <p:sp>
          <p:nvSpPr>
            <p:cNvPr id="97" name="Chevron 96"/>
            <p:cNvSpPr/>
            <p:nvPr/>
          </p:nvSpPr>
          <p:spPr>
            <a:xfrm>
              <a:off x="9290665" y="3430246"/>
              <a:ext cx="2159238" cy="473411"/>
            </a:xfrm>
            <a:prstGeom prst="chevr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1" name="TextBox 170"/>
            <p:cNvSpPr txBox="1"/>
            <p:nvPr/>
          </p:nvSpPr>
          <p:spPr>
            <a:xfrm>
              <a:off x="9403019" y="1192307"/>
              <a:ext cx="1881285" cy="756887"/>
            </a:xfrm>
            <a:prstGeom prst="rect">
              <a:avLst/>
            </a:prstGeom>
            <a:noFill/>
          </p:spPr>
          <p:txBody>
            <a:bodyPr wrap="square" rtlCol="0">
              <a:spAutoFit/>
            </a:bodyPr>
            <a:lstStyle/>
            <a:p>
              <a:pPr algn="ctr"/>
              <a:r>
                <a:rPr lang="en-IN" sz="1600" b="1" dirty="0">
                  <a:solidFill>
                    <a:schemeClr val="accent3">
                      <a:lumMod val="50000"/>
                    </a:schemeClr>
                  </a:solidFill>
                  <a:latin typeface="Arial" panose="020B0604020202020204" pitchFamily="34" charset="0"/>
                  <a:cs typeface="Arial" panose="020B0604020202020204" pitchFamily="34" charset="0"/>
                </a:rPr>
                <a:t>Continuing the momentum</a:t>
              </a:r>
            </a:p>
          </p:txBody>
        </p:sp>
      </p:grpSp>
      <p:sp>
        <p:nvSpPr>
          <p:cNvPr id="10" name="TextBox 9">
            <a:extLst>
              <a:ext uri="{FF2B5EF4-FFF2-40B4-BE49-F238E27FC236}">
                <a16:creationId xmlns:a16="http://schemas.microsoft.com/office/drawing/2014/main" id="{9716CA39-24DF-4383-886F-3236C77A1943}"/>
              </a:ext>
            </a:extLst>
          </p:cNvPr>
          <p:cNvSpPr txBox="1"/>
          <p:nvPr/>
        </p:nvSpPr>
        <p:spPr>
          <a:xfrm>
            <a:off x="510104" y="838200"/>
            <a:ext cx="11329457" cy="877163"/>
          </a:xfrm>
          <a:prstGeom prst="rect">
            <a:avLst/>
          </a:prstGeom>
          <a:noFill/>
        </p:spPr>
        <p:txBody>
          <a:bodyPr wrap="square" rtlCol="0">
            <a:spAutoFit/>
          </a:bodyPr>
          <a:lstStyle/>
          <a:p>
            <a:r>
              <a:rPr lang="en-US" sz="1700" dirty="0">
                <a:solidFill>
                  <a:schemeClr val="tx1">
                    <a:lumMod val="65000"/>
                    <a:lumOff val="35000"/>
                  </a:schemeClr>
                </a:solidFill>
              </a:rPr>
              <a:t>I was tasked with rebuilding of the existing customer user group in which customers enjoy exclusive benefits with membership. This included educational opportunities, networking with Optum subject matter experts and other customers to promote customer engagement and loyalty, curb client retention and increase Net Promoter Scores (NPS) for customer satisfaction.</a:t>
            </a:r>
          </a:p>
        </p:txBody>
      </p:sp>
      <p:sp>
        <p:nvSpPr>
          <p:cNvPr id="3" name="TextBox 2">
            <a:extLst>
              <a:ext uri="{FF2B5EF4-FFF2-40B4-BE49-F238E27FC236}">
                <a16:creationId xmlns:a16="http://schemas.microsoft.com/office/drawing/2014/main" id="{B7937745-C0EF-4C9F-BAFC-FEC2E50531AF}"/>
              </a:ext>
            </a:extLst>
          </p:cNvPr>
          <p:cNvSpPr txBox="1"/>
          <p:nvPr/>
        </p:nvSpPr>
        <p:spPr>
          <a:xfrm>
            <a:off x="9780408"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2019</a:t>
            </a:r>
          </a:p>
        </p:txBody>
      </p:sp>
      <p:sp>
        <p:nvSpPr>
          <p:cNvPr id="81" name="TextBox 80">
            <a:extLst>
              <a:ext uri="{FF2B5EF4-FFF2-40B4-BE49-F238E27FC236}">
                <a16:creationId xmlns:a16="http://schemas.microsoft.com/office/drawing/2014/main" id="{CB7DA575-B29E-44C3-B907-5D5BBF412B9A}"/>
              </a:ext>
            </a:extLst>
          </p:cNvPr>
          <p:cNvSpPr txBox="1"/>
          <p:nvPr/>
        </p:nvSpPr>
        <p:spPr>
          <a:xfrm>
            <a:off x="7682837"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2018</a:t>
            </a:r>
          </a:p>
        </p:txBody>
      </p:sp>
      <p:sp>
        <p:nvSpPr>
          <p:cNvPr id="83" name="TextBox 82">
            <a:extLst>
              <a:ext uri="{FF2B5EF4-FFF2-40B4-BE49-F238E27FC236}">
                <a16:creationId xmlns:a16="http://schemas.microsoft.com/office/drawing/2014/main" id="{33698426-CDA8-4AB9-8F0C-781606841052}"/>
              </a:ext>
            </a:extLst>
          </p:cNvPr>
          <p:cNvSpPr txBox="1"/>
          <p:nvPr/>
        </p:nvSpPr>
        <p:spPr>
          <a:xfrm>
            <a:off x="4489552" y="3424535"/>
            <a:ext cx="1021068"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2017</a:t>
            </a:r>
          </a:p>
        </p:txBody>
      </p:sp>
      <p:sp>
        <p:nvSpPr>
          <p:cNvPr id="84" name="TextBox 83">
            <a:extLst>
              <a:ext uri="{FF2B5EF4-FFF2-40B4-BE49-F238E27FC236}">
                <a16:creationId xmlns:a16="http://schemas.microsoft.com/office/drawing/2014/main" id="{8180D87B-848F-4EED-9E32-127F59971BFC}"/>
              </a:ext>
            </a:extLst>
          </p:cNvPr>
          <p:cNvSpPr txBox="1"/>
          <p:nvPr/>
        </p:nvSpPr>
        <p:spPr>
          <a:xfrm>
            <a:off x="975089" y="3424535"/>
            <a:ext cx="1518037" cy="461665"/>
          </a:xfrm>
          <a:prstGeom prst="rect">
            <a:avLst/>
          </a:prstGeom>
          <a:noFill/>
        </p:spPr>
        <p:txBody>
          <a:bodyPr wrap="square" rtlCol="0">
            <a:spAutoFit/>
          </a:bodyPr>
          <a:lstStyle/>
          <a:p>
            <a:pPr algn="ctr"/>
            <a:r>
              <a:rPr lang="en-US" b="1" dirty="0">
                <a:solidFill>
                  <a:schemeClr val="bg1"/>
                </a:solidFill>
                <a:latin typeface="Arial Narrow" panose="020B0606020202030204" pitchFamily="34" charset="0"/>
                <a:cs typeface="Arial" panose="020B0604020202020204" pitchFamily="34" charset="0"/>
              </a:rPr>
              <a:t>2014-16</a:t>
            </a:r>
          </a:p>
        </p:txBody>
      </p:sp>
      <p:sp>
        <p:nvSpPr>
          <p:cNvPr id="39" name="TextBox 38">
            <a:extLst>
              <a:ext uri="{FF2B5EF4-FFF2-40B4-BE49-F238E27FC236}">
                <a16:creationId xmlns:a16="http://schemas.microsoft.com/office/drawing/2014/main" id="{9028A410-7CEE-4ECB-901F-E726FC23E7C6}"/>
              </a:ext>
            </a:extLst>
          </p:cNvPr>
          <p:cNvSpPr txBox="1"/>
          <p:nvPr/>
        </p:nvSpPr>
        <p:spPr>
          <a:xfrm>
            <a:off x="2924898" y="3871238"/>
            <a:ext cx="4027481" cy="2072362"/>
          </a:xfrm>
          <a:prstGeom prst="rect">
            <a:avLst/>
          </a:prstGeom>
          <a:noFill/>
        </p:spPr>
        <p:txBody>
          <a:bodyPr wrap="square" rtlCol="0" anchor="ctr" anchorCtr="0">
            <a:spAutoFit/>
          </a:bodyPr>
          <a:lstStyle/>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organization name and logo announced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webinar series launched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Customer presenter(s) on all webinars to provide peer comments and best practices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Continuing education credits offered for all educational webinars and events</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Member Appreciation Day established</a:t>
            </a:r>
          </a:p>
          <a:p>
            <a:pPr marL="182880" indent="-182880">
              <a:spcBef>
                <a:spcPts val="200"/>
              </a:spcBef>
              <a:spcAft>
                <a:spcPts val="200"/>
              </a:spcAft>
              <a:buFont typeface="Arial" panose="020B0604020202020204" pitchFamily="34" charset="0"/>
              <a:buChar char="•"/>
            </a:pPr>
            <a:r>
              <a:rPr lang="en-US" sz="1400" kern="0" dirty="0">
                <a:solidFill>
                  <a:schemeClr val="tx1">
                    <a:lumMod val="65000"/>
                    <a:lumOff val="35000"/>
                  </a:schemeClr>
                </a:solidFill>
                <a:cs typeface="Arial" panose="020B0604020202020204" pitchFamily="34" charset="0"/>
              </a:rPr>
              <a:t>Organization promoted in all media</a:t>
            </a:r>
          </a:p>
        </p:txBody>
      </p:sp>
      <p:sp>
        <p:nvSpPr>
          <p:cNvPr id="12" name="TextBox 11">
            <a:extLst>
              <a:ext uri="{FF2B5EF4-FFF2-40B4-BE49-F238E27FC236}">
                <a16:creationId xmlns:a16="http://schemas.microsoft.com/office/drawing/2014/main" id="{8C92BB9C-D44B-49C5-A676-3D4B03FC0AA1}"/>
              </a:ext>
            </a:extLst>
          </p:cNvPr>
          <p:cNvSpPr txBox="1"/>
          <p:nvPr/>
        </p:nvSpPr>
        <p:spPr>
          <a:xfrm>
            <a:off x="817563" y="2435423"/>
            <a:ext cx="1867603" cy="307777"/>
          </a:xfrm>
          <a:prstGeom prst="rect">
            <a:avLst/>
          </a:prstGeom>
          <a:noFill/>
        </p:spPr>
        <p:txBody>
          <a:bodyPr wrap="square" rtlCol="0">
            <a:spAutoFit/>
          </a:bodyPr>
          <a:lstStyle/>
          <a:p>
            <a:r>
              <a:rPr lang="en-US" sz="1400" dirty="0">
                <a:solidFill>
                  <a:schemeClr val="tx1">
                    <a:lumMod val="65000"/>
                    <a:lumOff val="35000"/>
                  </a:schemeClr>
                </a:solidFill>
              </a:rPr>
              <a:t>Launched in 2014</a:t>
            </a:r>
          </a:p>
        </p:txBody>
      </p:sp>
      <p:sp>
        <p:nvSpPr>
          <p:cNvPr id="47" name="TextBox 46">
            <a:extLst>
              <a:ext uri="{FF2B5EF4-FFF2-40B4-BE49-F238E27FC236}">
                <a16:creationId xmlns:a16="http://schemas.microsoft.com/office/drawing/2014/main" id="{E33F0928-6395-4453-BEFA-EC01BB662F13}"/>
              </a:ext>
            </a:extLst>
          </p:cNvPr>
          <p:cNvSpPr txBox="1"/>
          <p:nvPr/>
        </p:nvSpPr>
        <p:spPr>
          <a:xfrm>
            <a:off x="2924898" y="2241323"/>
            <a:ext cx="4065754" cy="738664"/>
          </a:xfrm>
          <a:prstGeom prst="rect">
            <a:avLst/>
          </a:prstGeom>
          <a:noFill/>
        </p:spPr>
        <p:txBody>
          <a:bodyPr wrap="square" rtlCol="0">
            <a:spAutoFit/>
          </a:bodyPr>
          <a:lstStyle/>
          <a:p>
            <a:r>
              <a:rPr lang="en-US" sz="1400" dirty="0">
                <a:solidFill>
                  <a:schemeClr val="tx1">
                    <a:lumMod val="65000"/>
                    <a:lumOff val="35000"/>
                  </a:schemeClr>
                </a:solidFill>
              </a:rPr>
              <a:t>Created and implemented initiatives to introduce the new customer program. </a:t>
            </a:r>
            <a:r>
              <a:rPr lang="en-US" sz="1400" u="sng" dirty="0">
                <a:solidFill>
                  <a:schemeClr val="tx1">
                    <a:lumMod val="65000"/>
                    <a:lumOff val="35000"/>
                  </a:schemeClr>
                </a:solidFill>
              </a:rPr>
              <a:t>Challenge:</a:t>
            </a:r>
            <a:r>
              <a:rPr lang="en-US" sz="1400" dirty="0">
                <a:solidFill>
                  <a:schemeClr val="tx1">
                    <a:lumMod val="65000"/>
                    <a:lumOff val="35000"/>
                  </a:schemeClr>
                </a:solidFill>
              </a:rPr>
              <a:t> Retain current membership, while increasing total membership.</a:t>
            </a:r>
          </a:p>
        </p:txBody>
      </p:sp>
      <p:sp>
        <p:nvSpPr>
          <p:cNvPr id="48" name="TextBox 47">
            <a:extLst>
              <a:ext uri="{FF2B5EF4-FFF2-40B4-BE49-F238E27FC236}">
                <a16:creationId xmlns:a16="http://schemas.microsoft.com/office/drawing/2014/main" id="{1B77BF79-233D-4DA3-AD3B-E7C8A3E31C76}"/>
              </a:ext>
            </a:extLst>
          </p:cNvPr>
          <p:cNvSpPr txBox="1"/>
          <p:nvPr/>
        </p:nvSpPr>
        <p:spPr>
          <a:xfrm>
            <a:off x="7208456" y="2233136"/>
            <a:ext cx="1956570" cy="738664"/>
          </a:xfrm>
          <a:prstGeom prst="rect">
            <a:avLst/>
          </a:prstGeom>
          <a:noFill/>
        </p:spPr>
        <p:txBody>
          <a:bodyPr wrap="square" rtlCol="0">
            <a:spAutoFit/>
          </a:bodyPr>
          <a:lstStyle/>
          <a:p>
            <a:r>
              <a:rPr lang="en-US" sz="1400" dirty="0">
                <a:solidFill>
                  <a:schemeClr val="tx1">
                    <a:lumMod val="65000"/>
                    <a:lumOff val="35000"/>
                  </a:schemeClr>
                </a:solidFill>
              </a:rPr>
              <a:t>With the foundation laid, additional programs are rolled out.</a:t>
            </a:r>
          </a:p>
        </p:txBody>
      </p:sp>
      <p:sp>
        <p:nvSpPr>
          <p:cNvPr id="49" name="TextBox 48">
            <a:extLst>
              <a:ext uri="{FF2B5EF4-FFF2-40B4-BE49-F238E27FC236}">
                <a16:creationId xmlns:a16="http://schemas.microsoft.com/office/drawing/2014/main" id="{04E9B778-F385-4667-AFE0-899B8A349E2F}"/>
              </a:ext>
            </a:extLst>
          </p:cNvPr>
          <p:cNvSpPr txBox="1"/>
          <p:nvPr/>
        </p:nvSpPr>
        <p:spPr>
          <a:xfrm>
            <a:off x="9362019" y="2226194"/>
            <a:ext cx="1881286" cy="738664"/>
          </a:xfrm>
          <a:prstGeom prst="rect">
            <a:avLst/>
          </a:prstGeom>
          <a:noFill/>
        </p:spPr>
        <p:txBody>
          <a:bodyPr wrap="square" rtlCol="0">
            <a:spAutoFit/>
          </a:bodyPr>
          <a:lstStyle/>
          <a:p>
            <a:r>
              <a:rPr lang="en-US" sz="1400" dirty="0">
                <a:solidFill>
                  <a:schemeClr val="tx1">
                    <a:lumMod val="65000"/>
                    <a:lumOff val="35000"/>
                  </a:schemeClr>
                </a:solidFill>
              </a:rPr>
              <a:t>Focus on member growth and program participation</a:t>
            </a:r>
          </a:p>
        </p:txBody>
      </p:sp>
      <p:sp>
        <p:nvSpPr>
          <p:cNvPr id="18" name="Arrow: Right 17">
            <a:extLst>
              <a:ext uri="{FF2B5EF4-FFF2-40B4-BE49-F238E27FC236}">
                <a16:creationId xmlns:a16="http://schemas.microsoft.com/office/drawing/2014/main" id="{E2CF0FE3-42B7-427C-B240-599990462AAC}"/>
              </a:ext>
            </a:extLst>
          </p:cNvPr>
          <p:cNvSpPr/>
          <p:nvPr/>
        </p:nvSpPr>
        <p:spPr>
          <a:xfrm>
            <a:off x="695311" y="6019800"/>
            <a:ext cx="11144250" cy="762000"/>
          </a:xfrm>
          <a:prstGeom prst="rightArrow">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Net Promoter Score*</a:t>
            </a:r>
          </a:p>
        </p:txBody>
      </p:sp>
      <p:sp>
        <p:nvSpPr>
          <p:cNvPr id="22" name="TextBox 21">
            <a:extLst>
              <a:ext uri="{FF2B5EF4-FFF2-40B4-BE49-F238E27FC236}">
                <a16:creationId xmlns:a16="http://schemas.microsoft.com/office/drawing/2014/main" id="{9D770B53-D2E8-4F08-85B0-2CF54FD54332}"/>
              </a:ext>
            </a:extLst>
          </p:cNvPr>
          <p:cNvSpPr txBox="1"/>
          <p:nvPr/>
        </p:nvSpPr>
        <p:spPr>
          <a:xfrm>
            <a:off x="1444783" y="6096000"/>
            <a:ext cx="534829" cy="506292"/>
          </a:xfrm>
          <a:prstGeom prst="rect">
            <a:avLst/>
          </a:prstGeom>
          <a:noFill/>
        </p:spPr>
        <p:txBody>
          <a:bodyPr wrap="square" rtlCol="0">
            <a:spAutoFit/>
          </a:bodyPr>
          <a:lstStyle/>
          <a:p>
            <a:pPr>
              <a:lnSpc>
                <a:spcPct val="150000"/>
              </a:lnSpc>
              <a:spcBef>
                <a:spcPts val="200"/>
              </a:spcBef>
            </a:pPr>
            <a:r>
              <a:rPr lang="en-US" sz="2000" b="1" dirty="0">
                <a:solidFill>
                  <a:schemeClr val="bg1"/>
                </a:solidFill>
              </a:rPr>
              <a:t>37</a:t>
            </a:r>
          </a:p>
        </p:txBody>
      </p:sp>
      <p:sp>
        <p:nvSpPr>
          <p:cNvPr id="59" name="TextBox 58">
            <a:extLst>
              <a:ext uri="{FF2B5EF4-FFF2-40B4-BE49-F238E27FC236}">
                <a16:creationId xmlns:a16="http://schemas.microsoft.com/office/drawing/2014/main" id="{5708142C-C94B-4837-8FDE-D062E81C78D7}"/>
              </a:ext>
            </a:extLst>
          </p:cNvPr>
          <p:cNvSpPr txBox="1"/>
          <p:nvPr/>
        </p:nvSpPr>
        <p:spPr>
          <a:xfrm>
            <a:off x="4645183" y="6096000"/>
            <a:ext cx="534829" cy="506292"/>
          </a:xfrm>
          <a:prstGeom prst="rect">
            <a:avLst/>
          </a:prstGeom>
          <a:noFill/>
        </p:spPr>
        <p:txBody>
          <a:bodyPr wrap="square" rtlCol="0">
            <a:spAutoFit/>
          </a:bodyPr>
          <a:lstStyle/>
          <a:p>
            <a:pPr>
              <a:lnSpc>
                <a:spcPct val="150000"/>
              </a:lnSpc>
            </a:pPr>
            <a:r>
              <a:rPr lang="en-US" sz="2000" b="1" dirty="0">
                <a:solidFill>
                  <a:schemeClr val="bg1"/>
                </a:solidFill>
              </a:rPr>
              <a:t>51</a:t>
            </a:r>
          </a:p>
        </p:txBody>
      </p:sp>
      <p:sp>
        <p:nvSpPr>
          <p:cNvPr id="60" name="TextBox 59">
            <a:extLst>
              <a:ext uri="{FF2B5EF4-FFF2-40B4-BE49-F238E27FC236}">
                <a16:creationId xmlns:a16="http://schemas.microsoft.com/office/drawing/2014/main" id="{7EEA545D-17D4-4526-804D-1003F75E1DB4}"/>
              </a:ext>
            </a:extLst>
          </p:cNvPr>
          <p:cNvSpPr txBox="1"/>
          <p:nvPr/>
        </p:nvSpPr>
        <p:spPr>
          <a:xfrm>
            <a:off x="791405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65</a:t>
            </a:r>
          </a:p>
        </p:txBody>
      </p:sp>
      <p:sp>
        <p:nvSpPr>
          <p:cNvPr id="61" name="TextBox 60">
            <a:extLst>
              <a:ext uri="{FF2B5EF4-FFF2-40B4-BE49-F238E27FC236}">
                <a16:creationId xmlns:a16="http://schemas.microsoft.com/office/drawing/2014/main" id="{061F372F-7185-4864-BCAE-111F1E70960C}"/>
              </a:ext>
            </a:extLst>
          </p:cNvPr>
          <p:cNvSpPr txBox="1"/>
          <p:nvPr/>
        </p:nvSpPr>
        <p:spPr>
          <a:xfrm>
            <a:off x="10009768" y="6096000"/>
            <a:ext cx="534829" cy="506292"/>
          </a:xfrm>
          <a:prstGeom prst="rect">
            <a:avLst/>
          </a:prstGeom>
          <a:noFill/>
        </p:spPr>
        <p:txBody>
          <a:bodyPr wrap="square" rtlCol="0">
            <a:spAutoFit/>
          </a:bodyPr>
          <a:lstStyle/>
          <a:p>
            <a:pPr>
              <a:lnSpc>
                <a:spcPct val="150000"/>
              </a:lnSpc>
            </a:pPr>
            <a:r>
              <a:rPr lang="en-US" sz="2000" b="1" dirty="0">
                <a:solidFill>
                  <a:schemeClr val="bg1"/>
                </a:solidFill>
              </a:rPr>
              <a:t>67</a:t>
            </a:r>
          </a:p>
        </p:txBody>
      </p:sp>
      <p:sp>
        <p:nvSpPr>
          <p:cNvPr id="63" name="Arrow: Right 62">
            <a:extLst>
              <a:ext uri="{FF2B5EF4-FFF2-40B4-BE49-F238E27FC236}">
                <a16:creationId xmlns:a16="http://schemas.microsoft.com/office/drawing/2014/main" id="{17F69687-0766-4769-98D3-BA66B22BE418}"/>
              </a:ext>
            </a:extLst>
          </p:cNvPr>
          <p:cNvSpPr/>
          <p:nvPr/>
        </p:nvSpPr>
        <p:spPr>
          <a:xfrm>
            <a:off x="684212" y="2819400"/>
            <a:ext cx="11144250" cy="762000"/>
          </a:xfrm>
          <a:prstGeom prst="rightArrow">
            <a:avLst/>
          </a:prstGeom>
          <a:gradFill>
            <a:gsLst>
              <a:gs pos="100000">
                <a:schemeClr val="bg1">
                  <a:lumMod val="100000"/>
                  <a:alpha val="35000"/>
                </a:schemeClr>
              </a:gs>
              <a:gs pos="0">
                <a:schemeClr val="bg1"/>
              </a:gs>
              <a:gs pos="99000">
                <a:schemeClr val="bg1">
                  <a:lumMod val="85000"/>
                </a:schemeClr>
              </a:gs>
            </a:gsLst>
            <a:path path="circle">
              <a:fillToRect l="50000" t="50000" r="50000" b="50000"/>
            </a:path>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    Membership</a:t>
            </a:r>
          </a:p>
        </p:txBody>
      </p:sp>
      <p:sp>
        <p:nvSpPr>
          <p:cNvPr id="64" name="TextBox 63">
            <a:extLst>
              <a:ext uri="{FF2B5EF4-FFF2-40B4-BE49-F238E27FC236}">
                <a16:creationId xmlns:a16="http://schemas.microsoft.com/office/drawing/2014/main" id="{C14EFF9B-B586-4653-9D28-A2436195A773}"/>
              </a:ext>
            </a:extLst>
          </p:cNvPr>
          <p:cNvSpPr txBox="1"/>
          <p:nvPr/>
        </p:nvSpPr>
        <p:spPr>
          <a:xfrm>
            <a:off x="1307500" y="3000345"/>
            <a:ext cx="685800" cy="400110"/>
          </a:xfrm>
          <a:prstGeom prst="rect">
            <a:avLst/>
          </a:prstGeom>
          <a:noFill/>
        </p:spPr>
        <p:txBody>
          <a:bodyPr wrap="square" rtlCol="0">
            <a:spAutoFit/>
          </a:bodyPr>
          <a:lstStyle/>
          <a:p>
            <a:r>
              <a:rPr lang="en-US" sz="2000" b="1" dirty="0">
                <a:solidFill>
                  <a:srgbClr val="2860A4"/>
                </a:solidFill>
              </a:rPr>
              <a:t>257</a:t>
            </a:r>
          </a:p>
        </p:txBody>
      </p:sp>
      <p:sp>
        <p:nvSpPr>
          <p:cNvPr id="65" name="TextBox 64">
            <a:extLst>
              <a:ext uri="{FF2B5EF4-FFF2-40B4-BE49-F238E27FC236}">
                <a16:creationId xmlns:a16="http://schemas.microsoft.com/office/drawing/2014/main" id="{A30E7BFC-4476-4118-95A7-255D61928E85}"/>
              </a:ext>
            </a:extLst>
          </p:cNvPr>
          <p:cNvSpPr txBox="1"/>
          <p:nvPr/>
        </p:nvSpPr>
        <p:spPr>
          <a:xfrm>
            <a:off x="4646612" y="3000345"/>
            <a:ext cx="685800" cy="400110"/>
          </a:xfrm>
          <a:prstGeom prst="rect">
            <a:avLst/>
          </a:prstGeom>
          <a:noFill/>
        </p:spPr>
        <p:txBody>
          <a:bodyPr wrap="square" rtlCol="0">
            <a:spAutoFit/>
          </a:bodyPr>
          <a:lstStyle/>
          <a:p>
            <a:r>
              <a:rPr lang="en-US" sz="2000" b="1" dirty="0">
                <a:solidFill>
                  <a:schemeClr val="tx2">
                    <a:lumMod val="75000"/>
                  </a:schemeClr>
                </a:solidFill>
              </a:rPr>
              <a:t>495</a:t>
            </a:r>
          </a:p>
        </p:txBody>
      </p:sp>
      <p:sp>
        <p:nvSpPr>
          <p:cNvPr id="66" name="TextBox 65">
            <a:extLst>
              <a:ext uri="{FF2B5EF4-FFF2-40B4-BE49-F238E27FC236}">
                <a16:creationId xmlns:a16="http://schemas.microsoft.com/office/drawing/2014/main" id="{A4C87F77-3175-4E43-B99D-89314EDDC9D6}"/>
              </a:ext>
            </a:extLst>
          </p:cNvPr>
          <p:cNvSpPr txBox="1"/>
          <p:nvPr/>
        </p:nvSpPr>
        <p:spPr>
          <a:xfrm>
            <a:off x="7782488" y="2985752"/>
            <a:ext cx="821766" cy="400110"/>
          </a:xfrm>
          <a:prstGeom prst="rect">
            <a:avLst/>
          </a:prstGeom>
          <a:noFill/>
        </p:spPr>
        <p:txBody>
          <a:bodyPr wrap="square" rtlCol="0">
            <a:spAutoFit/>
          </a:bodyPr>
          <a:lstStyle/>
          <a:p>
            <a:r>
              <a:rPr lang="en-US" sz="2000" b="1" dirty="0">
                <a:solidFill>
                  <a:schemeClr val="accent3">
                    <a:lumMod val="75000"/>
                  </a:schemeClr>
                </a:solidFill>
              </a:rPr>
              <a:t>1,038</a:t>
            </a:r>
          </a:p>
        </p:txBody>
      </p:sp>
      <p:sp>
        <p:nvSpPr>
          <p:cNvPr id="67" name="TextBox 66">
            <a:extLst>
              <a:ext uri="{FF2B5EF4-FFF2-40B4-BE49-F238E27FC236}">
                <a16:creationId xmlns:a16="http://schemas.microsoft.com/office/drawing/2014/main" id="{75D1A22A-DAFF-4257-99D9-2AE0E5E8C0E3}"/>
              </a:ext>
            </a:extLst>
          </p:cNvPr>
          <p:cNvSpPr txBox="1"/>
          <p:nvPr/>
        </p:nvSpPr>
        <p:spPr>
          <a:xfrm>
            <a:off x="9866299" y="2989157"/>
            <a:ext cx="821766" cy="400110"/>
          </a:xfrm>
          <a:prstGeom prst="rect">
            <a:avLst/>
          </a:prstGeom>
          <a:noFill/>
        </p:spPr>
        <p:txBody>
          <a:bodyPr wrap="square" rtlCol="0">
            <a:spAutoFit/>
          </a:bodyPr>
          <a:lstStyle/>
          <a:p>
            <a:r>
              <a:rPr lang="en-US" sz="2000" b="1" dirty="0">
                <a:solidFill>
                  <a:schemeClr val="accent3">
                    <a:lumMod val="50000"/>
                  </a:schemeClr>
                </a:solidFill>
              </a:rPr>
              <a:t>2,078</a:t>
            </a:r>
          </a:p>
        </p:txBody>
      </p:sp>
      <p:sp>
        <p:nvSpPr>
          <p:cNvPr id="25" name="Arrow: Down 24">
            <a:extLst>
              <a:ext uri="{FF2B5EF4-FFF2-40B4-BE49-F238E27FC236}">
                <a16:creationId xmlns:a16="http://schemas.microsoft.com/office/drawing/2014/main" id="{6CF62701-9FEE-4995-97FD-8ADC54A31A5B}"/>
              </a:ext>
            </a:extLst>
          </p:cNvPr>
          <p:cNvSpPr/>
          <p:nvPr/>
        </p:nvSpPr>
        <p:spPr>
          <a:xfrm>
            <a:off x="1260284" y="5848290"/>
            <a:ext cx="795528" cy="40011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86D45136-A46C-49E4-8E72-A510107FD585}"/>
              </a:ext>
            </a:extLst>
          </p:cNvPr>
          <p:cNvSpPr/>
          <p:nvPr/>
        </p:nvSpPr>
        <p:spPr>
          <a:xfrm>
            <a:off x="4418012"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F21CD235-4CA0-4396-A851-CA10EF77C588}"/>
              </a:ext>
            </a:extLst>
          </p:cNvPr>
          <p:cNvSpPr/>
          <p:nvPr/>
        </p:nvSpPr>
        <p:spPr>
          <a:xfrm>
            <a:off x="7737284" y="5867400"/>
            <a:ext cx="795528" cy="365760"/>
          </a:xfrm>
          <a:prstGeom prst="downArrow">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EFEAFE41-1ADC-429E-A271-75CFD3FE6FB5}"/>
              </a:ext>
            </a:extLst>
          </p:cNvPr>
          <p:cNvSpPr/>
          <p:nvPr/>
        </p:nvSpPr>
        <p:spPr>
          <a:xfrm>
            <a:off x="9828212" y="5867400"/>
            <a:ext cx="792585" cy="365760"/>
          </a:xfrm>
          <a:prstGeom prst="downArrow">
            <a:avLst/>
          </a:prstGeom>
          <a:solidFill>
            <a:schemeClr val="bg1">
              <a:lumMod val="85000"/>
            </a:schemeClr>
          </a:solidFill>
          <a:ln w="190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8BD117A-1234-4EC9-91F5-4C6828B01900}"/>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5" name="Slide Number Placeholder 4">
            <a:extLst>
              <a:ext uri="{FF2B5EF4-FFF2-40B4-BE49-F238E27FC236}">
                <a16:creationId xmlns:a16="http://schemas.microsoft.com/office/drawing/2014/main" id="{6152B4D0-BEF7-8E13-9687-42188D13AF34}"/>
              </a:ext>
            </a:extLst>
          </p:cNvPr>
          <p:cNvSpPr>
            <a:spLocks noGrp="1"/>
          </p:cNvSpPr>
          <p:nvPr>
            <p:ph type="sldNum" sz="quarter" idx="12"/>
          </p:nvPr>
        </p:nvSpPr>
        <p:spPr/>
        <p:txBody>
          <a:bodyPr/>
          <a:lstStyle/>
          <a:p>
            <a:fld id="{96E69268-9C8B-4EBF-A9EE-DC5DC2D48DC3}" type="slidenum">
              <a:rPr lang="en-US" smtClean="0"/>
              <a:pPr/>
              <a:t>30</a:t>
            </a:fld>
            <a:endParaRPr lang="en-US"/>
          </a:p>
        </p:txBody>
      </p:sp>
    </p:spTree>
    <p:extLst>
      <p:ext uri="{BB962C8B-B14F-4D97-AF65-F5344CB8AC3E}">
        <p14:creationId xmlns:p14="http://schemas.microsoft.com/office/powerpoint/2010/main" val="276148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0969943" cy="457200"/>
          </a:xfrm>
        </p:spPr>
        <p:txBody>
          <a:bodyPr/>
          <a:lstStyle/>
          <a:p>
            <a:r>
              <a:rPr lang="en-US" sz="2800" dirty="0"/>
              <a:t>Customer Engagement Campaign – Optum </a:t>
            </a:r>
            <a:r>
              <a:rPr lang="en-US" sz="2000" dirty="0"/>
              <a:t>(2016-2019)</a:t>
            </a:r>
          </a:p>
        </p:txBody>
      </p:sp>
      <p:graphicFrame>
        <p:nvGraphicFramePr>
          <p:cNvPr id="3" name="Diagram 2">
            <a:extLst>
              <a:ext uri="{FF2B5EF4-FFF2-40B4-BE49-F238E27FC236}">
                <a16:creationId xmlns:a16="http://schemas.microsoft.com/office/drawing/2014/main" id="{DC0B1AFB-8BD9-4F97-BB1B-B6DC16D6C549}"/>
              </a:ext>
            </a:extLst>
          </p:cNvPr>
          <p:cNvGraphicFramePr/>
          <p:nvPr>
            <p:extLst>
              <p:ext uri="{D42A27DB-BD31-4B8C-83A1-F6EECF244321}">
                <p14:modId xmlns:p14="http://schemas.microsoft.com/office/powerpoint/2010/main" val="1976400622"/>
              </p:ext>
            </p:extLst>
          </p:nvPr>
        </p:nvGraphicFramePr>
        <p:xfrm>
          <a:off x="455613" y="1143000"/>
          <a:ext cx="11195784"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353800" cy="615553"/>
          </a:xfrm>
          <a:prstGeom prst="rect">
            <a:avLst/>
          </a:prstGeom>
          <a:noFill/>
        </p:spPr>
        <p:txBody>
          <a:bodyPr wrap="square" rtlCol="0">
            <a:spAutoFit/>
          </a:bodyPr>
          <a:lstStyle/>
          <a:p>
            <a:r>
              <a:rPr lang="en-US" sz="1700" dirty="0">
                <a:solidFill>
                  <a:schemeClr val="tx1">
                    <a:lumMod val="65000"/>
                    <a:lumOff val="35000"/>
                  </a:schemeClr>
                </a:solidFill>
              </a:rPr>
              <a:t>Customer campaign I created and led to promote Optum as </a:t>
            </a:r>
            <a:r>
              <a:rPr lang="en-US" sz="1700" b="1" i="1" dirty="0">
                <a:solidFill>
                  <a:schemeClr val="tx1">
                    <a:lumMod val="65000"/>
                    <a:lumOff val="35000"/>
                  </a:schemeClr>
                </a:solidFill>
              </a:rPr>
              <a:t>the</a:t>
            </a:r>
            <a:r>
              <a:rPr lang="en-US" sz="1700" dirty="0">
                <a:solidFill>
                  <a:schemeClr val="tx1">
                    <a:lumMod val="65000"/>
                    <a:lumOff val="35000"/>
                  </a:schemeClr>
                </a:solidFill>
              </a:rPr>
              <a:t> industry thought leader and provider of healthcare solutions. Mailings sent to the director of case management at each client hospital in celebration of National Case Management Week.</a:t>
            </a:r>
          </a:p>
        </p:txBody>
      </p:sp>
      <p:sp>
        <p:nvSpPr>
          <p:cNvPr id="5" name="Rectangle: Rounded Corners 4">
            <a:extLst>
              <a:ext uri="{FF2B5EF4-FFF2-40B4-BE49-F238E27FC236}">
                <a16:creationId xmlns:a16="http://schemas.microsoft.com/office/drawing/2014/main" id="{C1FD6C70-9951-4EFF-A5B2-A58A06FAA56F}"/>
              </a:ext>
            </a:extLst>
          </p:cNvPr>
          <p:cNvSpPr/>
          <p:nvPr/>
        </p:nvSpPr>
        <p:spPr>
          <a:xfrm>
            <a:off x="16748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2016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37</a:t>
            </a:r>
          </a:p>
        </p:txBody>
      </p:sp>
      <p:sp>
        <p:nvSpPr>
          <p:cNvPr id="6" name="Rectangle: Rounded Corners 5">
            <a:extLst>
              <a:ext uri="{FF2B5EF4-FFF2-40B4-BE49-F238E27FC236}">
                <a16:creationId xmlns:a16="http://schemas.microsoft.com/office/drawing/2014/main" id="{6C87C046-E9FE-4AA5-BF71-AA2977CC008C}"/>
              </a:ext>
            </a:extLst>
          </p:cNvPr>
          <p:cNvSpPr/>
          <p:nvPr/>
        </p:nvSpPr>
        <p:spPr>
          <a:xfrm>
            <a:off x="5561012" y="5867399"/>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2017 Net </a:t>
            </a:r>
            <a:br>
              <a:rPr lang="en-US" sz="1600" dirty="0">
                <a:solidFill>
                  <a:schemeClr val="tx1">
                    <a:lumMod val="75000"/>
                    <a:lumOff val="25000"/>
                  </a:schemeClr>
                </a:solidFill>
              </a:rPr>
            </a:br>
            <a:r>
              <a:rPr lang="en-US" sz="1600" dirty="0">
                <a:solidFill>
                  <a:schemeClr val="tx1">
                    <a:lumMod val="75000"/>
                    <a:lumOff val="25000"/>
                  </a:schemeClr>
                </a:solidFill>
              </a:rPr>
              <a:t>Promoter Score*: </a:t>
            </a:r>
            <a:r>
              <a:rPr lang="en-US" sz="1800" b="1" dirty="0">
                <a:solidFill>
                  <a:schemeClr val="tx2">
                    <a:lumMod val="75000"/>
                  </a:schemeClr>
                </a:solidFill>
              </a:rPr>
              <a:t>51</a:t>
            </a:r>
          </a:p>
        </p:txBody>
      </p:sp>
      <p:sp>
        <p:nvSpPr>
          <p:cNvPr id="7" name="Rectangle: Rounded Corners 6">
            <a:extLst>
              <a:ext uri="{FF2B5EF4-FFF2-40B4-BE49-F238E27FC236}">
                <a16:creationId xmlns:a16="http://schemas.microsoft.com/office/drawing/2014/main" id="{34486809-6580-4EDF-9BC9-DD38A7497BF7}"/>
              </a:ext>
            </a:extLst>
          </p:cNvPr>
          <p:cNvSpPr/>
          <p:nvPr/>
        </p:nvSpPr>
        <p:spPr>
          <a:xfrm>
            <a:off x="9371012" y="5867400"/>
            <a:ext cx="1981200" cy="584775"/>
          </a:xfrm>
          <a:prstGeom prst="roundRect">
            <a:avLst/>
          </a:prstGeom>
          <a:solidFill>
            <a:srgbClr val="E4F7F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1000" dirty="0">
                <a:solidFill>
                  <a:schemeClr val="tx1">
                    <a:lumMod val="75000"/>
                    <a:lumOff val="25000"/>
                  </a:schemeClr>
                </a:solidFill>
              </a:rPr>
              <a:t>2018 Net </a:t>
            </a:r>
            <a:br>
              <a:rPr lang="en-US" sz="1600" kern="1000" dirty="0">
                <a:solidFill>
                  <a:schemeClr val="tx1">
                    <a:lumMod val="75000"/>
                    <a:lumOff val="25000"/>
                  </a:schemeClr>
                </a:solidFill>
              </a:rPr>
            </a:br>
            <a:r>
              <a:rPr lang="en-US" sz="1600" kern="1000" dirty="0">
                <a:solidFill>
                  <a:schemeClr val="tx1">
                    <a:lumMod val="75000"/>
                    <a:lumOff val="25000"/>
                  </a:schemeClr>
                </a:solidFill>
              </a:rPr>
              <a:t>Promoter Score*: </a:t>
            </a:r>
            <a:r>
              <a:rPr lang="en-US" sz="1800" b="1" kern="1000" dirty="0">
                <a:solidFill>
                  <a:schemeClr val="tx2">
                    <a:lumMod val="75000"/>
                  </a:schemeClr>
                </a:solidFill>
              </a:rPr>
              <a:t>65</a:t>
            </a:r>
          </a:p>
        </p:txBody>
      </p:sp>
      <p:sp>
        <p:nvSpPr>
          <p:cNvPr id="8" name="TextBox 7">
            <a:extLst>
              <a:ext uri="{FF2B5EF4-FFF2-40B4-BE49-F238E27FC236}">
                <a16:creationId xmlns:a16="http://schemas.microsoft.com/office/drawing/2014/main" id="{E4EE270D-4EA7-4A1A-9E1A-3522260CCEA2}"/>
              </a:ext>
            </a:extLst>
          </p:cNvPr>
          <p:cNvSpPr txBox="1"/>
          <p:nvPr/>
        </p:nvSpPr>
        <p:spPr>
          <a:xfrm>
            <a:off x="531812" y="6553200"/>
            <a:ext cx="4724399" cy="276999"/>
          </a:xfrm>
          <a:prstGeom prst="rect">
            <a:avLst/>
          </a:prstGeom>
          <a:noFill/>
        </p:spPr>
        <p:txBody>
          <a:bodyPr wrap="square" rtlCol="0">
            <a:spAutoFit/>
          </a:bodyPr>
          <a:lstStyle/>
          <a:p>
            <a:r>
              <a:rPr lang="en-US" sz="1200" i="1" dirty="0">
                <a:solidFill>
                  <a:schemeClr val="tx1">
                    <a:lumMod val="75000"/>
                    <a:lumOff val="25000"/>
                  </a:schemeClr>
                </a:solidFill>
              </a:rPr>
              <a:t>*Net Promoter Scores based on bi-annual customer satisfaction surveys</a:t>
            </a:r>
          </a:p>
        </p:txBody>
      </p:sp>
      <p:sp>
        <p:nvSpPr>
          <p:cNvPr id="9" name="Slide Number Placeholder 8">
            <a:extLst>
              <a:ext uri="{FF2B5EF4-FFF2-40B4-BE49-F238E27FC236}">
                <a16:creationId xmlns:a16="http://schemas.microsoft.com/office/drawing/2014/main" id="{C50D971F-43C8-029F-0C8B-F9B26D5499D2}"/>
              </a:ext>
            </a:extLst>
          </p:cNvPr>
          <p:cNvSpPr>
            <a:spLocks noGrp="1"/>
          </p:cNvSpPr>
          <p:nvPr>
            <p:ph type="sldNum" sz="quarter" idx="12"/>
          </p:nvPr>
        </p:nvSpPr>
        <p:spPr/>
        <p:txBody>
          <a:bodyPr/>
          <a:lstStyle/>
          <a:p>
            <a:fld id="{96E69268-9C8B-4EBF-A9EE-DC5DC2D48DC3}" type="slidenum">
              <a:rPr lang="en-US" smtClean="0"/>
              <a:pPr/>
              <a:t>31</a:t>
            </a:fld>
            <a:endParaRPr lang="en-US"/>
          </a:p>
        </p:txBody>
      </p:sp>
    </p:spTree>
    <p:extLst>
      <p:ext uri="{BB962C8B-B14F-4D97-AF65-F5344CB8AC3E}">
        <p14:creationId xmlns:p14="http://schemas.microsoft.com/office/powerpoint/2010/main" val="120466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34FF-E921-4965-A411-3A233F6E5057}"/>
              </a:ext>
            </a:extLst>
          </p:cNvPr>
          <p:cNvSpPr>
            <a:spLocks noGrp="1"/>
          </p:cNvSpPr>
          <p:nvPr>
            <p:ph type="title"/>
          </p:nvPr>
        </p:nvSpPr>
        <p:spPr>
          <a:xfrm>
            <a:off x="609441" y="381000"/>
            <a:ext cx="11276171" cy="457200"/>
          </a:xfrm>
        </p:spPr>
        <p:txBody>
          <a:bodyPr/>
          <a:lstStyle/>
          <a:p>
            <a:r>
              <a:rPr lang="en-US" sz="2800" dirty="0"/>
              <a:t>Compliance Awareness Campaign – Executive Health Resources/Optum </a:t>
            </a:r>
            <a:r>
              <a:rPr lang="en-US" sz="2000" dirty="0"/>
              <a:t>(2016)</a:t>
            </a:r>
          </a:p>
        </p:txBody>
      </p:sp>
      <p:sp>
        <p:nvSpPr>
          <p:cNvPr id="4" name="TextBox 3">
            <a:extLst>
              <a:ext uri="{FF2B5EF4-FFF2-40B4-BE49-F238E27FC236}">
                <a16:creationId xmlns:a16="http://schemas.microsoft.com/office/drawing/2014/main" id="{CF73ED7A-0582-4233-842C-5DA2264931E9}"/>
              </a:ext>
            </a:extLst>
          </p:cNvPr>
          <p:cNvSpPr txBox="1"/>
          <p:nvPr/>
        </p:nvSpPr>
        <p:spPr>
          <a:xfrm>
            <a:off x="531812" y="914400"/>
            <a:ext cx="11047572" cy="1200329"/>
          </a:xfrm>
          <a:prstGeom prst="rect">
            <a:avLst/>
          </a:prstGeom>
          <a:noFill/>
        </p:spPr>
        <p:txBody>
          <a:bodyPr wrap="square" rtlCol="0">
            <a:spAutoFit/>
          </a:bodyPr>
          <a:lstStyle/>
          <a:p>
            <a:r>
              <a:rPr lang="en-US" sz="1800" dirty="0">
                <a:solidFill>
                  <a:schemeClr val="tx1">
                    <a:lumMod val="65000"/>
                    <a:lumOff val="35000"/>
                  </a:schemeClr>
                </a:solidFill>
              </a:rPr>
              <a:t>As the result of new government regulations on how hospitals determine patient care and status for Medicare reimbursement, I led the content creation and communications strategy on this campaign to create information, provide best practices and guidance to reassure customers of the importance of using the company’s clinical teams for review of their patient records to help ensure compliance and proper reimbursement and prevent claims denials.</a:t>
            </a:r>
          </a:p>
        </p:txBody>
      </p:sp>
      <p:pic>
        <p:nvPicPr>
          <p:cNvPr id="10" name="Picture 9">
            <a:extLst>
              <a:ext uri="{FF2B5EF4-FFF2-40B4-BE49-F238E27FC236}">
                <a16:creationId xmlns:a16="http://schemas.microsoft.com/office/drawing/2014/main" id="{8DB919DB-56DD-43D7-BE61-16B495965B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50" y="2192020"/>
            <a:ext cx="2842572" cy="4437380"/>
          </a:xfrm>
          <a:prstGeom prst="rect">
            <a:avLst/>
          </a:prstGeom>
        </p:spPr>
      </p:pic>
      <p:graphicFrame>
        <p:nvGraphicFramePr>
          <p:cNvPr id="12" name="Diagram 11">
            <a:extLst>
              <a:ext uri="{FF2B5EF4-FFF2-40B4-BE49-F238E27FC236}">
                <a16:creationId xmlns:a16="http://schemas.microsoft.com/office/drawing/2014/main" id="{DF5B7F0E-BD65-416F-97C3-BE66DE46D854}"/>
              </a:ext>
            </a:extLst>
          </p:cNvPr>
          <p:cNvGraphicFramePr>
            <a:graphicFrameLocks/>
          </p:cNvGraphicFramePr>
          <p:nvPr>
            <p:extLst>
              <p:ext uri="{D42A27DB-BD31-4B8C-83A1-F6EECF244321}">
                <p14:modId xmlns:p14="http://schemas.microsoft.com/office/powerpoint/2010/main" val="3894568510"/>
              </p:ext>
            </p:extLst>
          </p:nvPr>
        </p:nvGraphicFramePr>
        <p:xfrm>
          <a:off x="3656012" y="2148839"/>
          <a:ext cx="7894320" cy="448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7316F9E-7E55-4415-E17B-1A9D33E80523}"/>
              </a:ext>
            </a:extLst>
          </p:cNvPr>
          <p:cNvSpPr>
            <a:spLocks noGrp="1"/>
          </p:cNvSpPr>
          <p:nvPr>
            <p:ph type="sldNum" sz="quarter" idx="12"/>
          </p:nvPr>
        </p:nvSpPr>
        <p:spPr/>
        <p:txBody>
          <a:bodyPr/>
          <a:lstStyle/>
          <a:p>
            <a:fld id="{96E69268-9C8B-4EBF-A9EE-DC5DC2D48DC3}" type="slidenum">
              <a:rPr lang="en-US" smtClean="0"/>
              <a:pPr/>
              <a:t>32</a:t>
            </a:fld>
            <a:endParaRPr lang="en-US"/>
          </a:p>
        </p:txBody>
      </p:sp>
    </p:spTree>
    <p:extLst>
      <p:ext uri="{BB962C8B-B14F-4D97-AF65-F5344CB8AC3E}">
        <p14:creationId xmlns:p14="http://schemas.microsoft.com/office/powerpoint/2010/main" val="329929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Brochures / Flyers</a:t>
            </a:r>
          </a:p>
        </p:txBody>
      </p:sp>
      <p:pic>
        <p:nvPicPr>
          <p:cNvPr id="4" name="Picture 3">
            <a:extLst>
              <a:ext uri="{FF2B5EF4-FFF2-40B4-BE49-F238E27FC236}">
                <a16:creationId xmlns:a16="http://schemas.microsoft.com/office/drawing/2014/main" id="{777D85AA-A903-47E2-B9F9-553CB2466058}"/>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531812" y="1938520"/>
            <a:ext cx="3422903" cy="4386080"/>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5" name="Picture 4">
            <a:extLst>
              <a:ext uri="{FF2B5EF4-FFF2-40B4-BE49-F238E27FC236}">
                <a16:creationId xmlns:a16="http://schemas.microsoft.com/office/drawing/2014/main" id="{FA63E014-7070-458A-8A57-2814C77C9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02890" y="1554480"/>
            <a:ext cx="3268322" cy="4288984"/>
          </a:xfrm>
          <a:prstGeom prst="rect">
            <a:avLst/>
          </a:prstGeom>
          <a:ln w="12700">
            <a:solidFill>
              <a:schemeClr val="bg1">
                <a:lumMod val="85000"/>
              </a:schemeClr>
            </a:solidFill>
          </a:ln>
          <a:effectLst>
            <a:outerShdw blurRad="228600" dist="50800" dir="600000" algn="ctr" rotWithShape="0">
              <a:schemeClr val="bg1">
                <a:lumMod val="65000"/>
                <a:alpha val="99000"/>
              </a:schemeClr>
            </a:outerShdw>
          </a:effectLst>
        </p:spPr>
      </p:pic>
      <p:pic>
        <p:nvPicPr>
          <p:cNvPr id="6" name="Picture 5">
            <a:extLst>
              <a:ext uri="{FF2B5EF4-FFF2-40B4-BE49-F238E27FC236}">
                <a16:creationId xmlns:a16="http://schemas.microsoft.com/office/drawing/2014/main" id="{B3770971-4714-42B8-966F-48F7179319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62708" y="2306100"/>
            <a:ext cx="3172807" cy="4170900"/>
          </a:xfrm>
          <a:prstGeom prst="rect">
            <a:avLst/>
          </a:prstGeom>
          <a:solidFill>
            <a:srgbClr val="10ACB4"/>
          </a:solidFill>
          <a:ln w="12700">
            <a:solidFill>
              <a:schemeClr val="bg1">
                <a:lumMod val="85000"/>
              </a:schemeClr>
            </a:solidFill>
          </a:ln>
          <a:effectLst>
            <a:outerShdw blurRad="228600" dist="50800" dir="600000" algn="ctr" rotWithShape="0">
              <a:schemeClr val="bg1">
                <a:lumMod val="65000"/>
                <a:alpha val="99000"/>
              </a:schemeClr>
            </a:outerShdw>
          </a:effectLst>
        </p:spPr>
      </p:pic>
      <p:sp>
        <p:nvSpPr>
          <p:cNvPr id="7" name="Rectangle: Rounded Corners 6">
            <a:extLst>
              <a:ext uri="{FF2B5EF4-FFF2-40B4-BE49-F238E27FC236}">
                <a16:creationId xmlns:a16="http://schemas.microsoft.com/office/drawing/2014/main" id="{F99F6898-3963-45EB-AE08-227BE21C9C96}"/>
              </a:ext>
            </a:extLst>
          </p:cNvPr>
          <p:cNvSpPr/>
          <p:nvPr/>
        </p:nvSpPr>
        <p:spPr>
          <a:xfrm>
            <a:off x="4570412" y="16002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r>
              <a:rPr lang="en-US" sz="2000" b="1" dirty="0">
                <a:solidFill>
                  <a:schemeClr val="tx2">
                    <a:lumMod val="75000"/>
                  </a:schemeClr>
                </a:solidFill>
                <a:latin typeface="+mj-lt"/>
              </a:rPr>
              <a:t>Customer Feedback</a:t>
            </a:r>
          </a:p>
          <a:p>
            <a:r>
              <a:rPr lang="en-US" sz="1600" dirty="0">
                <a:solidFill>
                  <a:schemeClr val="tx1">
                    <a:lumMod val="75000"/>
                    <a:lumOff val="25000"/>
                  </a:schemeClr>
                </a:solidFill>
              </a:rPr>
              <a:t>Provided Account Managers with an avenue to encourage client comments on our products/services and show how their suggestions help us to produce positive results for them.</a:t>
            </a:r>
          </a:p>
        </p:txBody>
      </p:sp>
      <p:sp>
        <p:nvSpPr>
          <p:cNvPr id="9" name="Rectangle: Rounded Corners 8">
            <a:extLst>
              <a:ext uri="{FF2B5EF4-FFF2-40B4-BE49-F238E27FC236}">
                <a16:creationId xmlns:a16="http://schemas.microsoft.com/office/drawing/2014/main" id="{FEE0DE64-1E4D-4F51-A33D-47E88008B651}"/>
              </a:ext>
            </a:extLst>
          </p:cNvPr>
          <p:cNvSpPr/>
          <p:nvPr/>
        </p:nvSpPr>
        <p:spPr>
          <a:xfrm>
            <a:off x="4418012" y="4191000"/>
            <a:ext cx="2667000" cy="228600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2000" b="1" dirty="0">
                <a:solidFill>
                  <a:schemeClr val="tx2">
                    <a:lumMod val="75000"/>
                  </a:schemeClr>
                </a:solidFill>
                <a:latin typeface="+mj-lt"/>
              </a:rPr>
              <a:t>Supplemental </a:t>
            </a:r>
            <a:br>
              <a:rPr lang="en-US" sz="2000" b="1" dirty="0">
                <a:solidFill>
                  <a:schemeClr val="tx2">
                    <a:lumMod val="75000"/>
                  </a:schemeClr>
                </a:solidFill>
                <a:latin typeface="+mj-lt"/>
              </a:rPr>
            </a:br>
            <a:r>
              <a:rPr lang="en-US" sz="2000" b="1" dirty="0">
                <a:solidFill>
                  <a:schemeClr val="tx2">
                    <a:lumMod val="75000"/>
                  </a:schemeClr>
                </a:solidFill>
                <a:latin typeface="+mj-lt"/>
              </a:rPr>
              <a:t>Services Offered</a:t>
            </a:r>
          </a:p>
          <a:p>
            <a:r>
              <a:rPr lang="en-US" sz="1600" dirty="0">
                <a:solidFill>
                  <a:schemeClr val="tx1">
                    <a:lumMod val="75000"/>
                    <a:lumOff val="25000"/>
                  </a:schemeClr>
                </a:solidFill>
              </a:rPr>
              <a:t>Educated customers on additional services the company offers that they may not be aware of and the value it can bring to their organizations.</a:t>
            </a:r>
          </a:p>
        </p:txBody>
      </p:sp>
      <p:sp>
        <p:nvSpPr>
          <p:cNvPr id="10" name="Arrow: Right 9">
            <a:extLst>
              <a:ext uri="{FF2B5EF4-FFF2-40B4-BE49-F238E27FC236}">
                <a16:creationId xmlns:a16="http://schemas.microsoft.com/office/drawing/2014/main" id="{F737E911-6FB9-4DA6-87BC-7F855E3C190E}"/>
              </a:ext>
            </a:extLst>
          </p:cNvPr>
          <p:cNvSpPr/>
          <p:nvPr/>
        </p:nvSpPr>
        <p:spPr>
          <a:xfrm>
            <a:off x="3744669" y="22098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98D64B9F-4529-43C6-A249-22677AC310B9}"/>
              </a:ext>
            </a:extLst>
          </p:cNvPr>
          <p:cNvSpPr/>
          <p:nvPr/>
        </p:nvSpPr>
        <p:spPr>
          <a:xfrm rot="10800000">
            <a:off x="6932612" y="4800600"/>
            <a:ext cx="914400" cy="990600"/>
          </a:xfrm>
          <a:prstGeom prst="rightArrow">
            <a:avLst/>
          </a:prstGeom>
          <a:solidFill>
            <a:schemeClr val="bg1">
              <a:lumMod val="8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D5A589-0B62-490E-87DF-95A684E6581D}"/>
              </a:ext>
            </a:extLst>
          </p:cNvPr>
          <p:cNvSpPr txBox="1"/>
          <p:nvPr/>
        </p:nvSpPr>
        <p:spPr>
          <a:xfrm>
            <a:off x="531812" y="914400"/>
            <a:ext cx="10591800" cy="646331"/>
          </a:xfrm>
          <a:prstGeom prst="rect">
            <a:avLst/>
          </a:prstGeom>
          <a:noFill/>
        </p:spPr>
        <p:txBody>
          <a:bodyPr wrap="square" rtlCol="0">
            <a:spAutoFit/>
          </a:bodyPr>
          <a:lstStyle/>
          <a:p>
            <a:r>
              <a:rPr lang="en-US" sz="1800" dirty="0">
                <a:solidFill>
                  <a:schemeClr val="tx1">
                    <a:lumMod val="65000"/>
                    <a:lumOff val="35000"/>
                  </a:schemeClr>
                </a:solidFill>
              </a:rPr>
              <a:t>Examples of marketing support materials I created and worked with the graphic design team to promote the organization, its products and other company services.</a:t>
            </a:r>
          </a:p>
        </p:txBody>
      </p:sp>
      <p:sp>
        <p:nvSpPr>
          <p:cNvPr id="3" name="Slide Number Placeholder 2">
            <a:extLst>
              <a:ext uri="{FF2B5EF4-FFF2-40B4-BE49-F238E27FC236}">
                <a16:creationId xmlns:a16="http://schemas.microsoft.com/office/drawing/2014/main" id="{B44186B5-EB80-3A28-343B-5364895554F2}"/>
              </a:ext>
            </a:extLst>
          </p:cNvPr>
          <p:cNvSpPr>
            <a:spLocks noGrp="1"/>
          </p:cNvSpPr>
          <p:nvPr>
            <p:ph type="sldNum" sz="quarter" idx="12"/>
          </p:nvPr>
        </p:nvSpPr>
        <p:spPr/>
        <p:txBody>
          <a:bodyPr/>
          <a:lstStyle/>
          <a:p>
            <a:fld id="{96E69268-9C8B-4EBF-A9EE-DC5DC2D48DC3}" type="slidenum">
              <a:rPr lang="en-US" smtClean="0"/>
              <a:pPr/>
              <a:t>33</a:t>
            </a:fld>
            <a:endParaRPr lang="en-US"/>
          </a:p>
        </p:txBody>
      </p:sp>
    </p:spTree>
    <p:extLst>
      <p:ext uri="{BB962C8B-B14F-4D97-AF65-F5344CB8AC3E}">
        <p14:creationId xmlns:p14="http://schemas.microsoft.com/office/powerpoint/2010/main" val="351836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5000"/>
                <a:lumOff val="95000"/>
              </a:schemeClr>
            </a:gs>
            <a:gs pos="73000">
              <a:schemeClr val="accent6">
                <a:lumMod val="45000"/>
                <a:lumOff val="55000"/>
              </a:schemeClr>
            </a:gs>
            <a:gs pos="86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7764"/>
            <a:ext cx="8759823" cy="6865764"/>
          </a:xfrm>
          <a:prstGeom prst="rect">
            <a:avLst/>
          </a:prstGeom>
          <a:ln>
            <a:noFill/>
          </a:ln>
          <a:effectLst/>
        </p:spPr>
      </p:pic>
      <p:sp>
        <p:nvSpPr>
          <p:cNvPr id="2" name="TextBox 1">
            <a:extLst>
              <a:ext uri="{FF2B5EF4-FFF2-40B4-BE49-F238E27FC236}">
                <a16:creationId xmlns:a16="http://schemas.microsoft.com/office/drawing/2014/main" id="{2E143C29-D298-A742-E7C9-8DFC13EBBFF7}"/>
              </a:ext>
            </a:extLst>
          </p:cNvPr>
          <p:cNvSpPr txBox="1"/>
          <p:nvPr/>
        </p:nvSpPr>
        <p:spPr>
          <a:xfrm>
            <a:off x="8685214" y="0"/>
            <a:ext cx="3503612" cy="6858000"/>
          </a:xfrm>
          <a:prstGeom prst="rect">
            <a:avLst/>
          </a:prstGeom>
          <a:solidFill>
            <a:srgbClr val="9DDEED"/>
          </a:solidFill>
          <a:ln>
            <a:solidFill>
              <a:schemeClr val="bg1">
                <a:lumMod val="95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3E10D53-3194-043B-53BF-566D96F34FDD}"/>
              </a:ext>
            </a:extLst>
          </p:cNvPr>
          <p:cNvSpPr txBox="1"/>
          <p:nvPr/>
        </p:nvSpPr>
        <p:spPr>
          <a:xfrm>
            <a:off x="227012" y="609600"/>
            <a:ext cx="3657600" cy="1200329"/>
          </a:xfrm>
          <a:prstGeom prst="rect">
            <a:avLst/>
          </a:prstGeom>
          <a:noFill/>
        </p:spPr>
        <p:txBody>
          <a:bodyPr wrap="square" rtlCol="0">
            <a:spAutoFit/>
          </a:bodyPr>
          <a:lstStyle/>
          <a:p>
            <a:pPr algn="ctr"/>
            <a:r>
              <a:rPr lang="en-US" sz="3600" dirty="0">
                <a:solidFill>
                  <a:schemeClr val="bg1"/>
                </a:solidFill>
              </a:rPr>
              <a:t>Executive </a:t>
            </a:r>
          </a:p>
          <a:p>
            <a:pPr algn="ctr"/>
            <a:r>
              <a:rPr lang="en-US" sz="3600" dirty="0">
                <a:solidFill>
                  <a:schemeClr val="bg1"/>
                </a:solidFill>
              </a:rPr>
              <a:t>Communications</a:t>
            </a:r>
          </a:p>
        </p:txBody>
      </p:sp>
      <p:sp>
        <p:nvSpPr>
          <p:cNvPr id="5" name="TextBox 4">
            <a:extLst>
              <a:ext uri="{FF2B5EF4-FFF2-40B4-BE49-F238E27FC236}">
                <a16:creationId xmlns:a16="http://schemas.microsoft.com/office/drawing/2014/main" id="{08FA54C6-4D8B-05F7-7E50-21F44E80C027}"/>
              </a:ext>
            </a:extLst>
          </p:cNvPr>
          <p:cNvSpPr txBox="1"/>
          <p:nvPr/>
        </p:nvSpPr>
        <p:spPr>
          <a:xfrm>
            <a:off x="8761412" y="304800"/>
            <a:ext cx="3276600" cy="6419706"/>
          </a:xfrm>
          <a:prstGeom prst="rect">
            <a:avLst/>
          </a:prstGeom>
          <a:noFill/>
        </p:spPr>
        <p:txBody>
          <a:bodyPr wrap="square" rIns="0" rtlCol="0">
            <a:spAutoFit/>
          </a:bodyPr>
          <a:lstStyle/>
          <a:p>
            <a:pPr>
              <a:spcAft>
                <a:spcPts val="900"/>
              </a:spcAft>
            </a:pPr>
            <a:r>
              <a:rPr lang="en-US" sz="2700" dirty="0">
                <a:solidFill>
                  <a:schemeClr val="tx2">
                    <a:lumMod val="50000"/>
                  </a:schemeClr>
                </a:solidFill>
              </a:rPr>
              <a:t>16 Years’ Experience</a:t>
            </a:r>
          </a:p>
          <a:p>
            <a:pPr marL="342900" indent="-342900">
              <a:spcAft>
                <a:spcPts val="700"/>
              </a:spcAft>
              <a:buFont typeface="Wingdings" panose="05000000000000000000" pitchFamily="2" charset="2"/>
              <a:buChar char="Ø"/>
            </a:pPr>
            <a:r>
              <a:rPr lang="en-US" sz="2200" dirty="0">
                <a:solidFill>
                  <a:schemeClr val="tx2">
                    <a:lumMod val="75000"/>
                  </a:schemeClr>
                </a:solidFill>
              </a:rPr>
              <a:t>Employee, Customer, Partner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Strategic and Investor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Organization and Crisis Communications</a:t>
            </a:r>
          </a:p>
          <a:p>
            <a:pPr marL="342900" indent="-342900">
              <a:spcAft>
                <a:spcPts val="700"/>
              </a:spcAft>
              <a:buFont typeface="Wingdings" panose="05000000000000000000" pitchFamily="2" charset="2"/>
              <a:buChar char="Ø"/>
            </a:pPr>
            <a:r>
              <a:rPr lang="en-US" sz="2200" dirty="0">
                <a:solidFill>
                  <a:schemeClr val="tx2">
                    <a:lumMod val="75000"/>
                  </a:schemeClr>
                </a:solidFill>
              </a:rPr>
              <a:t>Management Toolkits</a:t>
            </a:r>
          </a:p>
          <a:p>
            <a:pPr marL="342900" indent="-342900">
              <a:spcAft>
                <a:spcPts val="700"/>
              </a:spcAft>
              <a:buFont typeface="Wingdings" panose="05000000000000000000" pitchFamily="2" charset="2"/>
              <a:buChar char="Ø"/>
            </a:pPr>
            <a:r>
              <a:rPr lang="en-US" sz="2200" dirty="0">
                <a:solidFill>
                  <a:schemeClr val="tx2">
                    <a:lumMod val="75000"/>
                  </a:schemeClr>
                </a:solidFill>
              </a:rPr>
              <a:t>Key Messaging, Talking Points &amp; FAQs</a:t>
            </a:r>
          </a:p>
          <a:p>
            <a:pPr marL="342900" indent="-342900">
              <a:spcAft>
                <a:spcPts val="700"/>
              </a:spcAft>
              <a:buFont typeface="Wingdings" panose="05000000000000000000" pitchFamily="2" charset="2"/>
              <a:buChar char="Ø"/>
            </a:pPr>
            <a:r>
              <a:rPr lang="en-US" sz="2200" dirty="0">
                <a:solidFill>
                  <a:schemeClr val="tx2">
                    <a:lumMod val="75000"/>
                  </a:schemeClr>
                </a:solidFill>
              </a:rPr>
              <a:t>Speechwriting / Speaking Engagements</a:t>
            </a:r>
          </a:p>
          <a:p>
            <a:pPr marL="342900" indent="-342900">
              <a:spcAft>
                <a:spcPts val="700"/>
              </a:spcAft>
              <a:buFont typeface="Wingdings" panose="05000000000000000000" pitchFamily="2" charset="2"/>
              <a:buChar char="Ø"/>
            </a:pPr>
            <a:r>
              <a:rPr lang="en-US" sz="2200" dirty="0">
                <a:solidFill>
                  <a:schemeClr val="tx2">
                    <a:lumMod val="75000"/>
                  </a:schemeClr>
                </a:solidFill>
              </a:rPr>
              <a:t>Presentation Content</a:t>
            </a:r>
          </a:p>
          <a:p>
            <a:pPr marL="342900" indent="-342900">
              <a:spcAft>
                <a:spcPts val="700"/>
              </a:spcAft>
              <a:buFont typeface="Wingdings" panose="05000000000000000000" pitchFamily="2" charset="2"/>
              <a:buChar char="Ø"/>
            </a:pPr>
            <a:r>
              <a:rPr lang="en-US" sz="2200" dirty="0">
                <a:solidFill>
                  <a:schemeClr val="tx2">
                    <a:lumMod val="75000"/>
                  </a:schemeClr>
                </a:solidFill>
              </a:rPr>
              <a:t>Ghost-Written Articles</a:t>
            </a:r>
          </a:p>
          <a:p>
            <a:pPr marL="342900" indent="-342900">
              <a:spcAft>
                <a:spcPts val="700"/>
              </a:spcAft>
              <a:buFont typeface="Wingdings" panose="05000000000000000000" pitchFamily="2" charset="2"/>
              <a:buChar char="Ø"/>
            </a:pPr>
            <a:r>
              <a:rPr lang="en-US" sz="2200" dirty="0">
                <a:solidFill>
                  <a:schemeClr val="tx2">
                    <a:lumMod val="75000"/>
                  </a:schemeClr>
                </a:solidFill>
              </a:rPr>
              <a:t>Social Media and Blog Posts Strategies</a:t>
            </a:r>
          </a:p>
        </p:txBody>
      </p:sp>
    </p:spTree>
    <p:extLst>
      <p:ext uri="{BB962C8B-B14F-4D97-AF65-F5344CB8AC3E}">
        <p14:creationId xmlns:p14="http://schemas.microsoft.com/office/powerpoint/2010/main" val="131872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3D534-9AE3-2303-C421-75CA1F7217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looking at a piece of paper">
            <a:extLst>
              <a:ext uri="{FF2B5EF4-FFF2-40B4-BE49-F238E27FC236}">
                <a16:creationId xmlns:a16="http://schemas.microsoft.com/office/drawing/2014/main" id="{0BBD5732-6758-8837-222F-2C8F537FFA07}"/>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a:stretch/>
        </p:blipFill>
        <p:spPr>
          <a:xfrm>
            <a:off x="3522570" y="10"/>
            <a:ext cx="8666255"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EA5CC55-61CD-99E8-69E7-C20A7E51C654}"/>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99F554F-5229-CCC1-539E-0567D29DAC19}"/>
              </a:ext>
            </a:extLst>
          </p:cNvPr>
          <p:cNvSpPr>
            <a:spLocks noGrp="1"/>
          </p:cNvSpPr>
          <p:nvPr>
            <p:ph type="title"/>
          </p:nvPr>
        </p:nvSpPr>
        <p:spPr>
          <a:xfrm>
            <a:off x="480903" y="274639"/>
            <a:ext cx="3708509" cy="563561"/>
          </a:xfrm>
          <a:solidFill>
            <a:schemeClr val="bg1"/>
          </a:solidFill>
        </p:spPr>
        <p:txBody>
          <a:bodyPr/>
          <a:lstStyle/>
          <a:p>
            <a:r>
              <a:rPr lang="en-US" sz="2800" dirty="0"/>
              <a:t>  Employee Engagement</a:t>
            </a:r>
            <a:endParaRPr lang="en-US" sz="2000" dirty="0"/>
          </a:p>
        </p:txBody>
      </p:sp>
      <p:sp>
        <p:nvSpPr>
          <p:cNvPr id="10" name="TextBox 9">
            <a:extLst>
              <a:ext uri="{FF2B5EF4-FFF2-40B4-BE49-F238E27FC236}">
                <a16:creationId xmlns:a16="http://schemas.microsoft.com/office/drawing/2014/main" id="{3F728389-78CB-2755-B059-8E83450CC5A7}"/>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For more than 20 years, I have worked directly with company executives – in organizations of all sizes – to ensure that the lines of communication between leadership and their teams are strong, consistent and transparent.</a:t>
            </a:r>
          </a:p>
          <a:p>
            <a:pPr defTabSz="914400">
              <a:lnSpc>
                <a:spcPct val="110000"/>
              </a:lnSpc>
              <a:spcBef>
                <a:spcPts val="600"/>
              </a:spcBef>
              <a:spcAft>
                <a:spcPts val="600"/>
              </a:spcAft>
            </a:pPr>
            <a:r>
              <a:rPr lang="en-US" sz="1800" dirty="0"/>
              <a:t>My top priority is to establish the executive’s voice as a leader who builds trust, increases morale and drives productivity among employees and clearly defines the organization’s vision and goals. I achieve this through the creation and implementation of*:</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Internal communications plans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Company events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Town Halls (content, speakers, Q&amp;As)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Culture and engagement programs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Reporting organizational changes, milestones and wins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Employee awards and recognitions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Change management strategies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Executive briefings and analysis of employee surveys</a:t>
            </a:r>
          </a:p>
        </p:txBody>
      </p:sp>
      <p:sp>
        <p:nvSpPr>
          <p:cNvPr id="2" name="TextBox 1">
            <a:extLst>
              <a:ext uri="{FF2B5EF4-FFF2-40B4-BE49-F238E27FC236}">
                <a16:creationId xmlns:a16="http://schemas.microsoft.com/office/drawing/2014/main" id="{2FB14835-8D16-C0DB-8175-31F45DE5A307}"/>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FC75FD21-3251-8C79-D2BB-DD1EB6F7542E}"/>
              </a:ext>
            </a:extLst>
          </p:cNvPr>
          <p:cNvSpPr>
            <a:spLocks noGrp="1"/>
          </p:cNvSpPr>
          <p:nvPr>
            <p:ph type="sldNum" sz="quarter" idx="12"/>
          </p:nvPr>
        </p:nvSpPr>
        <p:spPr/>
        <p:txBody>
          <a:bodyPr/>
          <a:lstStyle/>
          <a:p>
            <a:fld id="{96E69268-9C8B-4EBF-A9EE-DC5DC2D48DC3}" type="slidenum">
              <a:rPr lang="en-US" smtClean="0"/>
              <a:pPr/>
              <a:t>35</a:t>
            </a:fld>
            <a:endParaRPr lang="en-US"/>
          </a:p>
        </p:txBody>
      </p:sp>
    </p:spTree>
    <p:extLst>
      <p:ext uri="{BB962C8B-B14F-4D97-AF65-F5344CB8AC3E}">
        <p14:creationId xmlns:p14="http://schemas.microsoft.com/office/powerpoint/2010/main" val="86987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FD3554-D3AE-74C0-B1DB-806100326308}"/>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erson standing at a podium with his hand up&#10;&#10;Description automatically generated">
            <a:extLst>
              <a:ext uri="{FF2B5EF4-FFF2-40B4-BE49-F238E27FC236}">
                <a16:creationId xmlns:a16="http://schemas.microsoft.com/office/drawing/2014/main" id="{211052E9-6C70-E98C-42BA-F3791714CBAD}"/>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a:stretch/>
        </p:blipFill>
        <p:spPr>
          <a:xfrm>
            <a:off x="4500166" y="10"/>
            <a:ext cx="7688659" cy="6857990"/>
          </a:xfrm>
          <a:prstGeom prst="rect">
            <a:avLst/>
          </a:prstGeom>
        </p:spPr>
      </p:pic>
      <p:sp>
        <p:nvSpPr>
          <p:cNvPr id="59" name="Rectangle 5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6C7B416-55B3-994D-A6D4-AC9D7A1B1B94}"/>
              </a:ext>
            </a:extLst>
          </p:cNvPr>
          <p:cNvSpPr/>
          <p:nvPr/>
        </p:nvSpPr>
        <p:spPr>
          <a:xfrm>
            <a:off x="480903" y="4419600"/>
            <a:ext cx="401926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32B8BD7-5E9B-EB37-ED1E-4531B36BD2D7}"/>
              </a:ext>
            </a:extLst>
          </p:cNvPr>
          <p:cNvSpPr>
            <a:spLocks noGrp="1"/>
          </p:cNvSpPr>
          <p:nvPr>
            <p:ph type="title"/>
          </p:nvPr>
        </p:nvSpPr>
        <p:spPr>
          <a:xfrm>
            <a:off x="480903" y="274639"/>
            <a:ext cx="3403709" cy="563561"/>
          </a:xfrm>
          <a:solidFill>
            <a:schemeClr val="bg1"/>
          </a:solidFill>
        </p:spPr>
        <p:txBody>
          <a:bodyPr/>
          <a:lstStyle/>
          <a:p>
            <a:r>
              <a:rPr lang="en-US" sz="2800" dirty="0"/>
              <a:t>  Industry Awareness</a:t>
            </a:r>
            <a:endParaRPr lang="en-US" sz="2000" dirty="0"/>
          </a:p>
        </p:txBody>
      </p:sp>
      <p:sp>
        <p:nvSpPr>
          <p:cNvPr id="30" name="TextBox 29">
            <a:extLst>
              <a:ext uri="{FF2B5EF4-FFF2-40B4-BE49-F238E27FC236}">
                <a16:creationId xmlns:a16="http://schemas.microsoft.com/office/drawing/2014/main" id="{77E0AF54-22DB-25C5-204F-5DB0D073DF51}"/>
              </a:ext>
            </a:extLst>
          </p:cNvPr>
          <p:cNvSpPr txBox="1"/>
          <p:nvPr/>
        </p:nvSpPr>
        <p:spPr>
          <a:xfrm>
            <a:off x="608012" y="1066800"/>
            <a:ext cx="60960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Building and maintaining a positive image of any organization starts with leadership. Our leaders not only become the representatives of the company and promoters of our brand, but our champions throughout the industry. I always strive to ensure they are well prepared with our key messages, talking points and the best way to communicate the company’s vision.</a:t>
            </a:r>
          </a:p>
          <a:p>
            <a:pPr defTabSz="914400">
              <a:spcBef>
                <a:spcPts val="600"/>
              </a:spcBef>
              <a:spcAft>
                <a:spcPts val="600"/>
              </a:spcAft>
            </a:pPr>
            <a:r>
              <a:rPr lang="en-US" sz="1800" dirty="0"/>
              <a:t>It is critical that leadership stay in touch with the needs of our customers and partners and the challenges in the industry. I achieve this through*:</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Branding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Key Messaging</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Speaking Engagements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Customer &amp; Partner Communications</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Crisis Communications management</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Investor Relations interaction</a:t>
            </a:r>
          </a:p>
          <a:p>
            <a:pPr marL="54864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Talking Points and FAQs</a:t>
            </a:r>
          </a:p>
        </p:txBody>
      </p:sp>
      <p:sp>
        <p:nvSpPr>
          <p:cNvPr id="2" name="TextBox 1">
            <a:extLst>
              <a:ext uri="{FF2B5EF4-FFF2-40B4-BE49-F238E27FC236}">
                <a16:creationId xmlns:a16="http://schemas.microsoft.com/office/drawing/2014/main" id="{CA8EFC80-D22A-52C5-57DB-BD2C8FCE2ECF}"/>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79C60BBB-74E6-EB5B-FBEA-AC30F65AC81E}"/>
              </a:ext>
            </a:extLst>
          </p:cNvPr>
          <p:cNvSpPr>
            <a:spLocks noGrp="1"/>
          </p:cNvSpPr>
          <p:nvPr>
            <p:ph type="sldNum" sz="quarter" idx="12"/>
          </p:nvPr>
        </p:nvSpPr>
        <p:spPr/>
        <p:txBody>
          <a:bodyPr/>
          <a:lstStyle/>
          <a:p>
            <a:fld id="{96E69268-9C8B-4EBF-A9EE-DC5DC2D48DC3}" type="slidenum">
              <a:rPr lang="en-US" smtClean="0"/>
              <a:pPr/>
              <a:t>36</a:t>
            </a:fld>
            <a:endParaRPr lang="en-US"/>
          </a:p>
        </p:txBody>
      </p:sp>
    </p:spTree>
    <p:extLst>
      <p:ext uri="{BB962C8B-B14F-4D97-AF65-F5344CB8AC3E}">
        <p14:creationId xmlns:p14="http://schemas.microsoft.com/office/powerpoint/2010/main" val="237858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a:extLst>
            <a:ext uri="{FF2B5EF4-FFF2-40B4-BE49-F238E27FC236}">
              <a16:creationId xmlns:a16="http://schemas.microsoft.com/office/drawing/2014/main" id="{9AFC2E46-5CCA-CAEC-4B17-DA0170AAEFE9}"/>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sitting on a chair in front of a green screen&#10;&#10;Description automatically generated">
            <a:extLst>
              <a:ext uri="{FF2B5EF4-FFF2-40B4-BE49-F238E27FC236}">
                <a16:creationId xmlns:a16="http://schemas.microsoft.com/office/drawing/2014/main" id="{FB7B647F-6E54-9C23-C61E-79A04779EB66}"/>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b="-1"/>
          <a:stretch/>
        </p:blipFill>
        <p:spPr>
          <a:xfrm>
            <a:off x="4341812" y="10"/>
            <a:ext cx="7847013"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406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704" y="346883"/>
            <a:ext cx="146304" cy="703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03" y="4546920"/>
            <a:ext cx="397660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C0EFD8E9-AE7E-9E66-25D4-F6B6B0105D6E}"/>
              </a:ext>
            </a:extLst>
          </p:cNvPr>
          <p:cNvSpPr txBox="1">
            <a:spLocks/>
          </p:cNvSpPr>
          <p:nvPr/>
        </p:nvSpPr>
        <p:spPr>
          <a:xfrm>
            <a:off x="480903" y="274639"/>
            <a:ext cx="3403709" cy="563561"/>
          </a:xfrm>
          <a:prstGeom prst="rect">
            <a:avLst/>
          </a:prstGeom>
          <a:solidFill>
            <a:schemeClr val="bg1"/>
          </a:solidFill>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2800" dirty="0"/>
              <a:t>  Media Coverage</a:t>
            </a:r>
            <a:endParaRPr lang="en-US" sz="2000" dirty="0"/>
          </a:p>
        </p:txBody>
      </p:sp>
      <p:sp>
        <p:nvSpPr>
          <p:cNvPr id="29" name="Rectangle 28">
            <a:extLst>
              <a:ext uri="{FF2B5EF4-FFF2-40B4-BE49-F238E27FC236}">
                <a16:creationId xmlns:a16="http://schemas.microsoft.com/office/drawing/2014/main" id="{E741BBCC-CF84-DD4A-B606-2F9D56261E09}"/>
              </a:ext>
            </a:extLst>
          </p:cNvPr>
          <p:cNvSpPr/>
          <p:nvPr/>
        </p:nvSpPr>
        <p:spPr>
          <a:xfrm>
            <a:off x="480903" y="4419600"/>
            <a:ext cx="3976604"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9FA52A7-3203-96E8-7D86-BE3294729CB1}"/>
              </a:ext>
            </a:extLst>
          </p:cNvPr>
          <p:cNvSpPr txBox="1"/>
          <p:nvPr/>
        </p:nvSpPr>
        <p:spPr>
          <a:xfrm>
            <a:off x="608012" y="1066800"/>
            <a:ext cx="6324600" cy="5105400"/>
          </a:xfrm>
          <a:prstGeom prst="rect">
            <a:avLst/>
          </a:prstGeom>
        </p:spPr>
        <p:txBody>
          <a:bodyPr vert="horz" lIns="91440" tIns="45720" rIns="91440" bIns="45720" rtlCol="0">
            <a:noAutofit/>
          </a:bodyPr>
          <a:lstStyle/>
          <a:p>
            <a:pPr defTabSz="914400">
              <a:lnSpc>
                <a:spcPct val="110000"/>
              </a:lnSpc>
              <a:spcBef>
                <a:spcPts val="600"/>
              </a:spcBef>
              <a:spcAft>
                <a:spcPts val="600"/>
              </a:spcAft>
            </a:pPr>
            <a:r>
              <a:rPr lang="en-US" sz="1800" dirty="0"/>
              <a:t>A strong relationship between an organization and the media is critical to health of the business. As the primary spokespeople for the company, leadership has a responsibility to not only present information in a consumable way, but to relay a sense of expertise and credibility.</a:t>
            </a:r>
          </a:p>
          <a:p>
            <a:pPr defTabSz="914400">
              <a:lnSpc>
                <a:spcPct val="110000"/>
              </a:lnSpc>
              <a:spcBef>
                <a:spcPts val="600"/>
              </a:spcBef>
              <a:spcAft>
                <a:spcPts val="600"/>
              </a:spcAft>
            </a:pPr>
            <a:r>
              <a:rPr lang="en-US" sz="1800" dirty="0"/>
              <a:t>As both a former member of the media and a representative to the media, I have a unique perspective on how information is best delivered with optimal results. I achieve these outcomes by*:</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Targeting the audience and media channels to use</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Bylined/ghost-written articles (e.g., profiles, case studies, white papers) for leadership</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Proactive media pitching </a:t>
            </a:r>
            <a:r>
              <a:rPr lang="en-US" sz="1800"/>
              <a:t>and earned placement</a:t>
            </a:r>
            <a:endParaRPr lang="en-US" sz="1800" dirty="0"/>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Media training and interview preparation</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Addressing the issues and reiterating key messaging</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Strategic social media, blogs, podcasts</a:t>
            </a:r>
          </a:p>
          <a:p>
            <a:pPr marL="342900" indent="-342900" defTabSz="914400">
              <a:lnSpc>
                <a:spcPct val="90000"/>
              </a:lnSpc>
              <a:spcBef>
                <a:spcPts val="500"/>
              </a:spcBef>
              <a:buClr>
                <a:schemeClr val="accent3">
                  <a:lumMod val="75000"/>
                </a:schemeClr>
              </a:buClr>
              <a:buFont typeface="Wingdings" panose="05000000000000000000" pitchFamily="2" charset="2"/>
              <a:buChar char="Ø"/>
            </a:pPr>
            <a:r>
              <a:rPr lang="en-US" sz="1800" dirty="0"/>
              <a:t>Storytelling with broad appeal</a:t>
            </a:r>
          </a:p>
        </p:txBody>
      </p:sp>
      <p:sp>
        <p:nvSpPr>
          <p:cNvPr id="2" name="TextBox 1">
            <a:extLst>
              <a:ext uri="{FF2B5EF4-FFF2-40B4-BE49-F238E27FC236}">
                <a16:creationId xmlns:a16="http://schemas.microsoft.com/office/drawing/2014/main" id="{1B1E8290-4EC0-68DB-E3C5-F85BA93F2FB9}"/>
              </a:ext>
            </a:extLst>
          </p:cNvPr>
          <p:cNvSpPr txBox="1"/>
          <p:nvPr/>
        </p:nvSpPr>
        <p:spPr>
          <a:xfrm>
            <a:off x="608012" y="6324600"/>
            <a:ext cx="2057400" cy="307777"/>
          </a:xfrm>
          <a:prstGeom prst="rect">
            <a:avLst/>
          </a:prstGeom>
          <a:noFill/>
        </p:spPr>
        <p:txBody>
          <a:bodyPr wrap="square" rtlCol="0">
            <a:spAutoFit/>
          </a:bodyPr>
          <a:lstStyle/>
          <a:p>
            <a:r>
              <a:rPr lang="en-US" sz="1400" i="1" dirty="0"/>
              <a:t>*not a comprehensive list</a:t>
            </a:r>
          </a:p>
        </p:txBody>
      </p:sp>
      <p:sp>
        <p:nvSpPr>
          <p:cNvPr id="3" name="Slide Number Placeholder 2">
            <a:extLst>
              <a:ext uri="{FF2B5EF4-FFF2-40B4-BE49-F238E27FC236}">
                <a16:creationId xmlns:a16="http://schemas.microsoft.com/office/drawing/2014/main" id="{5C46DB9E-F53C-EA40-98E7-8FA180C975BB}"/>
              </a:ext>
            </a:extLst>
          </p:cNvPr>
          <p:cNvSpPr>
            <a:spLocks noGrp="1"/>
          </p:cNvSpPr>
          <p:nvPr>
            <p:ph type="sldNum" sz="quarter" idx="12"/>
          </p:nvPr>
        </p:nvSpPr>
        <p:spPr/>
        <p:txBody>
          <a:bodyPr/>
          <a:lstStyle/>
          <a:p>
            <a:fld id="{96E69268-9C8B-4EBF-A9EE-DC5DC2D48DC3}" type="slidenum">
              <a:rPr lang="en-US" smtClean="0"/>
              <a:pPr/>
              <a:t>37</a:t>
            </a:fld>
            <a:endParaRPr lang="en-US"/>
          </a:p>
        </p:txBody>
      </p:sp>
    </p:spTree>
    <p:extLst>
      <p:ext uri="{BB962C8B-B14F-4D97-AF65-F5344CB8AC3E}">
        <p14:creationId xmlns:p14="http://schemas.microsoft.com/office/powerpoint/2010/main" val="389485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B701BA-59BF-58B4-93DB-62345A79BA37}"/>
              </a:ext>
            </a:extLst>
          </p:cNvPr>
          <p:cNvSpPr/>
          <p:nvPr/>
        </p:nvSpPr>
        <p:spPr>
          <a:xfrm>
            <a:off x="5942012" y="0"/>
            <a:ext cx="6246813"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globe&#10;&#10;Description automatically generated">
            <a:extLst>
              <a:ext uri="{FF2B5EF4-FFF2-40B4-BE49-F238E27FC236}">
                <a16:creationId xmlns:a16="http://schemas.microsoft.com/office/drawing/2014/main" id="{58B25C0C-C6E0-6685-823C-94CFE9FCA4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61" y="-3048"/>
            <a:ext cx="12187364" cy="6860684"/>
          </a:xfrm>
          <a:prstGeom prst="rect">
            <a:avLst/>
          </a:prstGeom>
        </p:spPr>
      </p:pic>
      <p:sp>
        <p:nvSpPr>
          <p:cNvPr id="12" name="TextBox 11">
            <a:extLst>
              <a:ext uri="{FF2B5EF4-FFF2-40B4-BE49-F238E27FC236}">
                <a16:creationId xmlns:a16="http://schemas.microsoft.com/office/drawing/2014/main" id="{E7B5F8BC-68B6-6C3A-5ADD-C9BAAFFF39A2}"/>
              </a:ext>
            </a:extLst>
          </p:cNvPr>
          <p:cNvSpPr txBox="1"/>
          <p:nvPr/>
        </p:nvSpPr>
        <p:spPr>
          <a:xfrm>
            <a:off x="836612" y="1600200"/>
            <a:ext cx="4343400" cy="2323713"/>
          </a:xfrm>
          <a:prstGeom prst="rect">
            <a:avLst/>
          </a:prstGeom>
          <a:noFill/>
        </p:spPr>
        <p:txBody>
          <a:bodyPr wrap="square" rtlCol="0">
            <a:spAutoFit/>
          </a:bodyPr>
          <a:lstStyle/>
          <a:p>
            <a:pPr algn="ctr"/>
            <a:r>
              <a:rPr lang="en-US" sz="36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Thomas Schaffner</a:t>
            </a:r>
            <a:br>
              <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endParaRPr lang="en-US" sz="14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spcAft>
                <a:spcPts val="300"/>
              </a:spcAft>
            </a:pPr>
            <a:r>
              <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schaffnertf@gmail.com </a:t>
            </a:r>
            <a:endParaRPr lang="en-US" sz="2000" b="1" u="sng"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a:p>
            <a:pPr algn="ctr"/>
            <a:r>
              <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267-251-1459</a:t>
            </a:r>
          </a:p>
          <a:p>
            <a:pPr algn="ctr">
              <a:spcAft>
                <a:spcPts val="300"/>
              </a:spcAft>
            </a:pPr>
            <a:br>
              <a:rPr lang="en-US" sz="1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r>
              <a:rPr lang="en-US" sz="2000" b="1" dirty="0">
                <a:solidFill>
                  <a:schemeClr val="bg1"/>
                </a:solidFill>
                <a:hlinkClick r:id="rId4">
                  <a:extLst>
                    <a:ext uri="{A12FA001-AC4F-418D-AE19-62706E023703}">
                      <ahyp:hlinkClr xmlns:ahyp="http://schemas.microsoft.com/office/drawing/2018/hyperlinkcolor" val="tx"/>
                    </a:ext>
                  </a:extLst>
                </a:hlinkClick>
              </a:rPr>
              <a:t>www.linkedin.com/in/tomschaffner</a:t>
            </a:r>
            <a:endParaRPr lang="en-US" sz="2000" b="1" dirty="0">
              <a:solidFill>
                <a:schemeClr val="bg1"/>
              </a:solidFill>
            </a:endParaRPr>
          </a:p>
          <a:p>
            <a:pPr algn="ctr"/>
            <a:r>
              <a:rPr lang="en-US" sz="2000" dirty="0">
                <a:solidFill>
                  <a:schemeClr val="bg1"/>
                </a:solidFill>
                <a:hlinkClick r:id="rId5">
                  <a:extLst>
                    <a:ext uri="{A12FA001-AC4F-418D-AE19-62706E023703}">
                      <ahyp:hlinkClr xmlns:ahyp="http://schemas.microsoft.com/office/drawing/2018/hyperlinkcolor" val="tx"/>
                    </a:ext>
                  </a:extLst>
                </a:hlinkClick>
              </a:rPr>
              <a:t>https://tomschaffner.com/</a:t>
            </a:r>
            <a:r>
              <a:rPr lang="en-US" sz="2000" dirty="0">
                <a:solidFill>
                  <a:schemeClr val="bg1"/>
                </a:solidFill>
              </a:rPr>
              <a:t>  (portfolio)</a:t>
            </a:r>
            <a:r>
              <a:rPr lang="en-US" sz="2000" b="1" dirty="0">
                <a:solidFill>
                  <a:schemeClr val="bg1"/>
                </a:solidFill>
              </a:rPr>
              <a:t> </a:t>
            </a:r>
            <a:endParaRPr lang="en-U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57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About Me</a:t>
            </a:r>
          </a:p>
        </p:txBody>
      </p:sp>
      <p:sp>
        <p:nvSpPr>
          <p:cNvPr id="3" name="TextBox 2">
            <a:extLst>
              <a:ext uri="{FF2B5EF4-FFF2-40B4-BE49-F238E27FC236}">
                <a16:creationId xmlns:a16="http://schemas.microsoft.com/office/drawing/2014/main" id="{460B12A9-50E6-04C8-2C36-F95E92F024C7}"/>
              </a:ext>
            </a:extLst>
          </p:cNvPr>
          <p:cNvSpPr txBox="1"/>
          <p:nvPr/>
        </p:nvSpPr>
        <p:spPr>
          <a:xfrm>
            <a:off x="2436812" y="990600"/>
            <a:ext cx="9142572" cy="2123658"/>
          </a:xfrm>
          <a:prstGeom prst="rect">
            <a:avLst/>
          </a:prstGeom>
          <a:noFill/>
        </p:spPr>
        <p:txBody>
          <a:bodyPr wrap="square" rtlCol="0">
            <a:spAutoFit/>
          </a:bodyPr>
          <a:lstStyle/>
          <a:p>
            <a:r>
              <a:rPr lang="en-US" sz="2200" dirty="0"/>
              <a:t>I am an award-winning writer and communications leader with a history of delivering proven results in messaging, branding and content creation for organizations of all sizes. With </a:t>
            </a:r>
            <a:r>
              <a:rPr lang="en-US" sz="2200"/>
              <a:t>a background </a:t>
            </a:r>
            <a:r>
              <a:rPr lang="en-US" sz="2200" dirty="0"/>
              <a:t>in communications, public relations, marketing and change management, I have created and successfully implemented communications plans and campaigns for all types of audiences in multiple media settings.</a:t>
            </a:r>
          </a:p>
        </p:txBody>
      </p:sp>
      <p:pic>
        <p:nvPicPr>
          <p:cNvPr id="5" name="Picture 4" descr="A person smiling at the camera&#10;&#10;Description automatically generated">
            <a:extLst>
              <a:ext uri="{FF2B5EF4-FFF2-40B4-BE49-F238E27FC236}">
                <a16:creationId xmlns:a16="http://schemas.microsoft.com/office/drawing/2014/main" id="{48F635A7-AB62-AEAF-8804-372A411E1B79}"/>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9000"/>
                    </a14:imgEffect>
                    <a14:imgEffect>
                      <a14:colorTemperature colorTemp="6502"/>
                    </a14:imgEffect>
                    <a14:imgEffect>
                      <a14:saturation sat="103000"/>
                    </a14:imgEffect>
                    <a14:imgEffect>
                      <a14:brightnessContrast bright="16000" contrast="10000"/>
                    </a14:imgEffect>
                  </a14:imgLayer>
                </a14:imgProps>
              </a:ext>
              <a:ext uri="{28A0092B-C50C-407E-A947-70E740481C1C}">
                <a14:useLocalDpi xmlns:a14="http://schemas.microsoft.com/office/drawing/2010/main"/>
              </a:ext>
            </a:extLst>
          </a:blip>
          <a:srcRect/>
          <a:stretch/>
        </p:blipFill>
        <p:spPr>
          <a:xfrm>
            <a:off x="701145" y="1143000"/>
            <a:ext cx="1583267" cy="1828800"/>
          </a:xfrm>
          <a:prstGeom prst="rect">
            <a:avLst/>
          </a:prstGeom>
        </p:spPr>
      </p:pic>
      <p:sp>
        <p:nvSpPr>
          <p:cNvPr id="6" name="TextBox 5">
            <a:extLst>
              <a:ext uri="{FF2B5EF4-FFF2-40B4-BE49-F238E27FC236}">
                <a16:creationId xmlns:a16="http://schemas.microsoft.com/office/drawing/2014/main" id="{3675C2DD-BAC8-AC07-CAC3-2AEA39247C87}"/>
              </a:ext>
            </a:extLst>
          </p:cNvPr>
          <p:cNvSpPr txBox="1"/>
          <p:nvPr/>
        </p:nvSpPr>
        <p:spPr>
          <a:xfrm>
            <a:off x="609441" y="3124200"/>
            <a:ext cx="10969943" cy="3262432"/>
          </a:xfrm>
          <a:prstGeom prst="rect">
            <a:avLst/>
          </a:prstGeom>
          <a:noFill/>
        </p:spPr>
        <p:txBody>
          <a:bodyPr wrap="square" rtlCol="0">
            <a:spAutoFit/>
          </a:bodyPr>
          <a:lstStyle/>
          <a:p>
            <a:r>
              <a:rPr lang="en-US" sz="2200" dirty="0"/>
              <a:t>As both a former member of the media and a company representative to the media, I have a unique perspective on how information is best delivered to employees, consumers and organizations with optimal results. </a:t>
            </a:r>
          </a:p>
          <a:p>
            <a:endParaRPr lang="en-US" sz="1000" dirty="0"/>
          </a:p>
          <a:p>
            <a:r>
              <a:rPr lang="en-US" sz="2200" dirty="0"/>
              <a:t>In addition, I have led internal teams and advised company leadership in media and communications best practices, created and managed employee and customer engagement programs, and established key messaging and brand within and outside of the organization.</a:t>
            </a:r>
          </a:p>
          <a:p>
            <a:endParaRPr lang="en-US" sz="1600" dirty="0"/>
          </a:p>
          <a:p>
            <a:r>
              <a:rPr lang="en-US" sz="2200" i="1" dirty="0">
                <a:solidFill>
                  <a:schemeClr val="tx2">
                    <a:lumMod val="75000"/>
                  </a:schemeClr>
                </a:solidFill>
              </a:rPr>
              <a:t>The following presentation is designed to showcase my professional experience and highlight some examples of my work throughout my career.</a:t>
            </a:r>
          </a:p>
        </p:txBody>
      </p:sp>
      <p:sp>
        <p:nvSpPr>
          <p:cNvPr id="4" name="Slide Number Placeholder 3">
            <a:extLst>
              <a:ext uri="{FF2B5EF4-FFF2-40B4-BE49-F238E27FC236}">
                <a16:creationId xmlns:a16="http://schemas.microsoft.com/office/drawing/2014/main" id="{51A490C7-AD9A-0BA8-F529-CFDF8DF9FB99}"/>
              </a:ext>
            </a:extLst>
          </p:cNvPr>
          <p:cNvSpPr>
            <a:spLocks noGrp="1"/>
          </p:cNvSpPr>
          <p:nvPr>
            <p:ph type="sldNum" sz="quarter" idx="12"/>
          </p:nvPr>
        </p:nvSpPr>
        <p:spPr/>
        <p:txBody>
          <a:bodyPr/>
          <a:lstStyle/>
          <a:p>
            <a:fld id="{96E69268-9C8B-4EBF-A9EE-DC5DC2D48DC3}" type="slidenum">
              <a:rPr lang="en-US" smtClean="0"/>
              <a:pPr/>
              <a:t>4</a:t>
            </a:fld>
            <a:endParaRPr lang="en-US"/>
          </a:p>
        </p:txBody>
      </p:sp>
    </p:spTree>
    <p:extLst>
      <p:ext uri="{BB962C8B-B14F-4D97-AF65-F5344CB8AC3E}">
        <p14:creationId xmlns:p14="http://schemas.microsoft.com/office/powerpoint/2010/main" val="289706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96B7-EA4F-1E6E-5D9A-F1FABE40A713}"/>
              </a:ext>
            </a:extLst>
          </p:cNvPr>
          <p:cNvSpPr>
            <a:spLocks noGrp="1"/>
          </p:cNvSpPr>
          <p:nvPr>
            <p:ph type="title"/>
          </p:nvPr>
        </p:nvSpPr>
        <p:spPr/>
        <p:txBody>
          <a:bodyPr/>
          <a:lstStyle/>
          <a:p>
            <a:r>
              <a:rPr lang="en-US" sz="2800" dirty="0"/>
              <a:t>Professional Experience</a:t>
            </a:r>
          </a:p>
        </p:txBody>
      </p:sp>
      <p:sp>
        <p:nvSpPr>
          <p:cNvPr id="7" name="Rectangle: Rounded Corners 6">
            <a:extLst>
              <a:ext uri="{FF2B5EF4-FFF2-40B4-BE49-F238E27FC236}">
                <a16:creationId xmlns:a16="http://schemas.microsoft.com/office/drawing/2014/main" id="{E5BDDF99-56FC-039A-E559-28ADBEE1C99D}"/>
              </a:ext>
            </a:extLst>
          </p:cNvPr>
          <p:cNvSpPr/>
          <p:nvPr/>
        </p:nvSpPr>
        <p:spPr>
          <a:xfrm>
            <a:off x="609441" y="1066800"/>
            <a:ext cx="5713571" cy="5334000"/>
          </a:xfrm>
          <a:prstGeom prst="roundRect">
            <a:avLst/>
          </a:prstGeom>
          <a:solidFill>
            <a:srgbClr val="EEF7F8"/>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20C69D-9E96-B4ED-897B-2031B9EBEAC2}"/>
              </a:ext>
            </a:extLst>
          </p:cNvPr>
          <p:cNvSpPr txBox="1"/>
          <p:nvPr/>
        </p:nvSpPr>
        <p:spPr>
          <a:xfrm>
            <a:off x="989012" y="1230154"/>
            <a:ext cx="5181600" cy="5170646"/>
          </a:xfrm>
          <a:prstGeom prst="rect">
            <a:avLst/>
          </a:prstGeom>
          <a:noFill/>
          <a:effectLst>
            <a:outerShdw blurRad="63500" sx="102000" sy="102000" algn="ctr" rotWithShape="0">
              <a:prstClr val="black">
                <a:alpha val="40000"/>
              </a:prstClr>
            </a:outerShdw>
          </a:effectLst>
        </p:spPr>
        <p:txBody>
          <a:bodyPr wrap="square">
            <a:spAutoFit/>
          </a:bodyPr>
          <a:lstStyle/>
          <a:p>
            <a:r>
              <a:rPr lang="en-US" sz="2300" b="1" dirty="0">
                <a:solidFill>
                  <a:schemeClr val="tx2">
                    <a:lumMod val="75000"/>
                  </a:schemeClr>
                </a:solidFill>
              </a:rPr>
              <a:t>Marketing &amp; Communications Manager </a:t>
            </a:r>
          </a:p>
          <a:p>
            <a:r>
              <a:rPr lang="en-US" sz="2000" b="1" dirty="0">
                <a:solidFill>
                  <a:srgbClr val="696969"/>
                </a:solidFill>
              </a:rPr>
              <a:t>ATRIO Health Plans </a:t>
            </a:r>
            <a:r>
              <a:rPr lang="en-US" sz="2000" dirty="0">
                <a:solidFill>
                  <a:schemeClr val="tx1">
                    <a:lumMod val="75000"/>
                    <a:lumOff val="25000"/>
                  </a:schemeClr>
                </a:solidFill>
              </a:rPr>
              <a:t>(Nov. 2023 – Present) </a:t>
            </a:r>
          </a:p>
          <a:p>
            <a:endParaRPr lang="en-US" sz="600" dirty="0"/>
          </a:p>
          <a:p>
            <a:r>
              <a:rPr lang="en-US" sz="2300" b="1" dirty="0">
                <a:solidFill>
                  <a:schemeClr val="tx2">
                    <a:lumMod val="75000"/>
                  </a:schemeClr>
                </a:solidFill>
              </a:rPr>
              <a:t>Senior Advisor, Change Management &amp;</a:t>
            </a:r>
            <a:br>
              <a:rPr lang="en-US" sz="2300" b="1" dirty="0">
                <a:solidFill>
                  <a:schemeClr val="tx2">
                    <a:lumMod val="75000"/>
                  </a:schemeClr>
                </a:solidFill>
              </a:rPr>
            </a:br>
            <a:r>
              <a:rPr lang="en-US" sz="2300" b="1" dirty="0">
                <a:solidFill>
                  <a:schemeClr val="tx2">
                    <a:lumMod val="75000"/>
                  </a:schemeClr>
                </a:solidFill>
              </a:rPr>
              <a:t>Communications </a:t>
            </a:r>
          </a:p>
          <a:p>
            <a:r>
              <a:rPr lang="en-US" sz="2000" b="1" dirty="0">
                <a:solidFill>
                  <a:srgbClr val="696969"/>
                </a:solidFill>
              </a:rPr>
              <a:t>Cigna</a:t>
            </a:r>
            <a:r>
              <a:rPr lang="en-US" sz="2000" dirty="0"/>
              <a:t> </a:t>
            </a:r>
            <a:r>
              <a:rPr lang="en-US" sz="2000" dirty="0">
                <a:solidFill>
                  <a:schemeClr val="tx1">
                    <a:lumMod val="75000"/>
                    <a:lumOff val="25000"/>
                  </a:schemeClr>
                </a:solidFill>
              </a:rPr>
              <a:t>(Nov. 2020 – Nov. 2023)</a:t>
            </a:r>
          </a:p>
          <a:p>
            <a:endParaRPr lang="en-US" sz="600" dirty="0"/>
          </a:p>
          <a:p>
            <a:r>
              <a:rPr lang="en-US" sz="2300" b="1" dirty="0">
                <a:solidFill>
                  <a:schemeClr val="tx2">
                    <a:lumMod val="75000"/>
                  </a:schemeClr>
                </a:solidFill>
              </a:rPr>
              <a:t>Director of Corporate Communications </a:t>
            </a:r>
          </a:p>
          <a:p>
            <a:r>
              <a:rPr lang="en-US" sz="2000" b="1" dirty="0">
                <a:solidFill>
                  <a:srgbClr val="696969"/>
                </a:solidFill>
              </a:rPr>
              <a:t>Optum/United Health Group</a:t>
            </a:r>
            <a:r>
              <a:rPr lang="en-US" sz="2000" dirty="0">
                <a:solidFill>
                  <a:srgbClr val="696969"/>
                </a:solidFill>
              </a:rPr>
              <a:t> </a:t>
            </a:r>
            <a:br>
              <a:rPr lang="en-US" sz="2000" dirty="0">
                <a:solidFill>
                  <a:srgbClr val="696969"/>
                </a:solidFill>
              </a:rPr>
            </a:br>
            <a:r>
              <a:rPr lang="en-US" sz="2000" dirty="0">
                <a:solidFill>
                  <a:srgbClr val="696969"/>
                </a:solidFill>
              </a:rPr>
              <a:t>(formerly Executive Health Resources)</a:t>
            </a:r>
            <a:br>
              <a:rPr lang="en-US" sz="2000" dirty="0"/>
            </a:br>
            <a:r>
              <a:rPr lang="en-US" sz="2000" dirty="0">
                <a:solidFill>
                  <a:schemeClr val="tx1">
                    <a:lumMod val="75000"/>
                    <a:lumOff val="25000"/>
                  </a:schemeClr>
                </a:solidFill>
              </a:rPr>
              <a:t>(Jan. 2011 – Jan. 2020) </a:t>
            </a:r>
          </a:p>
          <a:p>
            <a:endParaRPr lang="en-US" sz="600" dirty="0"/>
          </a:p>
          <a:p>
            <a:r>
              <a:rPr lang="en-US" sz="2300" b="1" dirty="0">
                <a:solidFill>
                  <a:schemeClr val="tx2">
                    <a:lumMod val="75000"/>
                  </a:schemeClr>
                </a:solidFill>
              </a:rPr>
              <a:t>Public Relations Manager </a:t>
            </a:r>
          </a:p>
          <a:p>
            <a:r>
              <a:rPr lang="en-US" sz="2000" b="1" dirty="0">
                <a:solidFill>
                  <a:srgbClr val="696969"/>
                </a:solidFill>
              </a:rPr>
              <a:t>Siemens Healthcare</a:t>
            </a:r>
            <a:r>
              <a:rPr lang="en-US" sz="2000" dirty="0">
                <a:solidFill>
                  <a:srgbClr val="696969"/>
                </a:solidFill>
              </a:rPr>
              <a:t>  </a:t>
            </a:r>
            <a:r>
              <a:rPr lang="en-US" sz="2000" dirty="0">
                <a:solidFill>
                  <a:schemeClr val="tx1">
                    <a:lumMod val="75000"/>
                    <a:lumOff val="25000"/>
                  </a:schemeClr>
                </a:solidFill>
              </a:rPr>
              <a:t>(Jan. 2008 – Jan. 2011)</a:t>
            </a:r>
          </a:p>
          <a:p>
            <a:endParaRPr lang="en-US" sz="600" dirty="0"/>
          </a:p>
          <a:p>
            <a:r>
              <a:rPr lang="en-US" sz="2300" b="1" dirty="0">
                <a:solidFill>
                  <a:schemeClr val="tx2">
                    <a:lumMod val="75000"/>
                  </a:schemeClr>
                </a:solidFill>
              </a:rPr>
              <a:t>Editor in Chief/Editorial Director </a:t>
            </a:r>
          </a:p>
          <a:p>
            <a:r>
              <a:rPr lang="en-US" sz="2000" b="1" dirty="0">
                <a:solidFill>
                  <a:srgbClr val="696969"/>
                </a:solidFill>
              </a:rPr>
              <a:t>Valley Forge Publishing Group </a:t>
            </a:r>
            <a:br>
              <a:rPr lang="en-US" sz="2000" b="1" dirty="0"/>
            </a:br>
            <a:r>
              <a:rPr lang="en-US" sz="2000" dirty="0">
                <a:solidFill>
                  <a:schemeClr val="tx1">
                    <a:lumMod val="75000"/>
                    <a:lumOff val="25000"/>
                  </a:schemeClr>
                </a:solidFill>
              </a:rPr>
              <a:t>(May 2002 – Jan. 2008) </a:t>
            </a:r>
          </a:p>
        </p:txBody>
      </p:sp>
      <p:sp>
        <p:nvSpPr>
          <p:cNvPr id="5" name="Arrow: Pentagon 4">
            <a:extLst>
              <a:ext uri="{FF2B5EF4-FFF2-40B4-BE49-F238E27FC236}">
                <a16:creationId xmlns:a16="http://schemas.microsoft.com/office/drawing/2014/main" id="{C9B89178-FF61-15D2-34C6-F6C9507E0B9F}"/>
              </a:ext>
            </a:extLst>
          </p:cNvPr>
          <p:cNvSpPr/>
          <p:nvPr/>
        </p:nvSpPr>
        <p:spPr>
          <a:xfrm>
            <a:off x="6607164" y="1143000"/>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Corporate, Internal, External &amp; </a:t>
            </a:r>
            <a:br>
              <a:rPr lang="en-US" sz="2000" dirty="0">
                <a:solidFill>
                  <a:schemeClr val="bg1"/>
                </a:solidFill>
              </a:rPr>
            </a:br>
            <a:r>
              <a:rPr lang="en-US" sz="2000" dirty="0">
                <a:solidFill>
                  <a:schemeClr val="bg1"/>
                </a:solidFill>
              </a:rPr>
              <a:t>Executive Communications</a:t>
            </a:r>
          </a:p>
        </p:txBody>
      </p:sp>
      <p:sp>
        <p:nvSpPr>
          <p:cNvPr id="3" name="Arrow: Pentagon 2">
            <a:extLst>
              <a:ext uri="{FF2B5EF4-FFF2-40B4-BE49-F238E27FC236}">
                <a16:creationId xmlns:a16="http://schemas.microsoft.com/office/drawing/2014/main" id="{84677C72-153B-2CC3-42AE-26380AFFC065}"/>
              </a:ext>
            </a:extLst>
          </p:cNvPr>
          <p:cNvSpPr/>
          <p:nvPr/>
        </p:nvSpPr>
        <p:spPr>
          <a:xfrm>
            <a:off x="6624343" y="1933804"/>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Strategic Communications Planning, Branding &amp; Messaging</a:t>
            </a:r>
          </a:p>
        </p:txBody>
      </p:sp>
      <p:sp>
        <p:nvSpPr>
          <p:cNvPr id="6" name="Arrow: Pentagon 5">
            <a:extLst>
              <a:ext uri="{FF2B5EF4-FFF2-40B4-BE49-F238E27FC236}">
                <a16:creationId xmlns:a16="http://schemas.microsoft.com/office/drawing/2014/main" id="{83CA330F-8A70-467C-ADE3-2B9680D49D83}"/>
              </a:ext>
            </a:extLst>
          </p:cNvPr>
          <p:cNvSpPr/>
          <p:nvPr/>
        </p:nvSpPr>
        <p:spPr>
          <a:xfrm>
            <a:off x="6615378" y="5633382"/>
            <a:ext cx="4875372" cy="688606"/>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Marketing, Campaign &amp; </a:t>
            </a:r>
            <a:br>
              <a:rPr lang="en-US" sz="2000" dirty="0">
                <a:solidFill>
                  <a:schemeClr val="bg1"/>
                </a:solidFill>
              </a:rPr>
            </a:br>
            <a:r>
              <a:rPr lang="en-US" sz="2000" dirty="0">
                <a:solidFill>
                  <a:schemeClr val="bg1"/>
                </a:solidFill>
              </a:rPr>
              <a:t>Event Management</a:t>
            </a:r>
          </a:p>
        </p:txBody>
      </p:sp>
      <p:sp>
        <p:nvSpPr>
          <p:cNvPr id="10" name="Arrow: Pentagon 9">
            <a:extLst>
              <a:ext uri="{FF2B5EF4-FFF2-40B4-BE49-F238E27FC236}">
                <a16:creationId xmlns:a16="http://schemas.microsoft.com/office/drawing/2014/main" id="{0F203228-8E90-AABF-78AF-878571CC5C95}"/>
              </a:ext>
            </a:extLst>
          </p:cNvPr>
          <p:cNvSpPr/>
          <p:nvPr/>
        </p:nvSpPr>
        <p:spPr>
          <a:xfrm>
            <a:off x="6624343" y="2734466"/>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Public &amp; Media Relations</a:t>
            </a:r>
          </a:p>
        </p:txBody>
      </p:sp>
      <p:sp>
        <p:nvSpPr>
          <p:cNvPr id="11" name="Arrow: Pentagon 10">
            <a:extLst>
              <a:ext uri="{FF2B5EF4-FFF2-40B4-BE49-F238E27FC236}">
                <a16:creationId xmlns:a16="http://schemas.microsoft.com/office/drawing/2014/main" id="{91AAD77E-4751-7274-772E-BBF9ADF98BB3}"/>
              </a:ext>
            </a:extLst>
          </p:cNvPr>
          <p:cNvSpPr/>
          <p:nvPr/>
        </p:nvSpPr>
        <p:spPr>
          <a:xfrm>
            <a:off x="6624343" y="3233526"/>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Employee &amp; Customer Engagement</a:t>
            </a:r>
          </a:p>
        </p:txBody>
      </p:sp>
      <p:sp>
        <p:nvSpPr>
          <p:cNvPr id="12" name="Arrow: Pentagon 11">
            <a:extLst>
              <a:ext uri="{FF2B5EF4-FFF2-40B4-BE49-F238E27FC236}">
                <a16:creationId xmlns:a16="http://schemas.microsoft.com/office/drawing/2014/main" id="{41A71629-68A6-35A4-2037-F3564814D5EE}"/>
              </a:ext>
            </a:extLst>
          </p:cNvPr>
          <p:cNvSpPr/>
          <p:nvPr/>
        </p:nvSpPr>
        <p:spPr>
          <a:xfrm>
            <a:off x="6629381" y="3707605"/>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Web Site &amp; Social Media Content</a:t>
            </a:r>
          </a:p>
        </p:txBody>
      </p:sp>
      <p:sp>
        <p:nvSpPr>
          <p:cNvPr id="13" name="Arrow: Pentagon 12">
            <a:extLst>
              <a:ext uri="{FF2B5EF4-FFF2-40B4-BE49-F238E27FC236}">
                <a16:creationId xmlns:a16="http://schemas.microsoft.com/office/drawing/2014/main" id="{C7016A99-19C6-D4EB-05C9-1E5B5697FC21}"/>
              </a:ext>
            </a:extLst>
          </p:cNvPr>
          <p:cNvSpPr/>
          <p:nvPr/>
        </p:nvSpPr>
        <p:spPr>
          <a:xfrm>
            <a:off x="6624343" y="4174649"/>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Crisis &amp; Change Management</a:t>
            </a:r>
          </a:p>
        </p:txBody>
      </p:sp>
      <p:sp>
        <p:nvSpPr>
          <p:cNvPr id="14" name="Arrow: Pentagon 13">
            <a:extLst>
              <a:ext uri="{FF2B5EF4-FFF2-40B4-BE49-F238E27FC236}">
                <a16:creationId xmlns:a16="http://schemas.microsoft.com/office/drawing/2014/main" id="{185E1F5B-0EC6-2268-2A78-B6774DA2EF9F}"/>
              </a:ext>
            </a:extLst>
          </p:cNvPr>
          <p:cNvSpPr/>
          <p:nvPr/>
        </p:nvSpPr>
        <p:spPr>
          <a:xfrm>
            <a:off x="6626068" y="4655764"/>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Writing &amp; Copyediting</a:t>
            </a:r>
          </a:p>
        </p:txBody>
      </p:sp>
      <p:sp>
        <p:nvSpPr>
          <p:cNvPr id="15" name="Arrow: Pentagon 14">
            <a:extLst>
              <a:ext uri="{FF2B5EF4-FFF2-40B4-BE49-F238E27FC236}">
                <a16:creationId xmlns:a16="http://schemas.microsoft.com/office/drawing/2014/main" id="{93E76F34-7C2A-F9EF-8607-1E2CCED473D8}"/>
              </a:ext>
            </a:extLst>
          </p:cNvPr>
          <p:cNvSpPr/>
          <p:nvPr/>
        </p:nvSpPr>
        <p:spPr>
          <a:xfrm>
            <a:off x="6624343" y="5140273"/>
            <a:ext cx="4875372" cy="382311"/>
          </a:xfrm>
          <a:prstGeom prst="homePlate">
            <a:avLst/>
          </a:prstGeom>
          <a:gradFill flip="none" rotWithShape="1">
            <a:gsLst>
              <a:gs pos="93000">
                <a:schemeClr val="tx2">
                  <a:lumMod val="40000"/>
                  <a:lumOff val="60000"/>
                </a:schemeClr>
              </a:gs>
              <a:gs pos="33000">
                <a:schemeClr val="tx2">
                  <a:lumMod val="75000"/>
                </a:schemeClr>
              </a:gs>
              <a:gs pos="100000">
                <a:srgbClr val="246181">
                  <a:tint val="23500"/>
                  <a:satMod val="160000"/>
                </a:srgbClr>
              </a:gs>
            </a:gsLst>
            <a:lin ang="810000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Staff Leadership</a:t>
            </a:r>
          </a:p>
        </p:txBody>
      </p:sp>
      <p:sp>
        <p:nvSpPr>
          <p:cNvPr id="4" name="Slide Number Placeholder 3">
            <a:extLst>
              <a:ext uri="{FF2B5EF4-FFF2-40B4-BE49-F238E27FC236}">
                <a16:creationId xmlns:a16="http://schemas.microsoft.com/office/drawing/2014/main" id="{CC0EFFD6-82BD-7CAD-49D9-13CC2C887E87}"/>
              </a:ext>
            </a:extLst>
          </p:cNvPr>
          <p:cNvSpPr>
            <a:spLocks noGrp="1"/>
          </p:cNvSpPr>
          <p:nvPr>
            <p:ph type="sldNum" sz="quarter" idx="12"/>
          </p:nvPr>
        </p:nvSpPr>
        <p:spPr/>
        <p:txBody>
          <a:bodyPr/>
          <a:lstStyle/>
          <a:p>
            <a:fld id="{96E69268-9C8B-4EBF-A9EE-DC5DC2D48DC3}" type="slidenum">
              <a:rPr lang="en-US" smtClean="0"/>
              <a:pPr/>
              <a:t>5</a:t>
            </a:fld>
            <a:endParaRPr lang="en-US"/>
          </a:p>
        </p:txBody>
      </p:sp>
    </p:spTree>
    <p:extLst>
      <p:ext uri="{BB962C8B-B14F-4D97-AF65-F5344CB8AC3E}">
        <p14:creationId xmlns:p14="http://schemas.microsoft.com/office/powerpoint/2010/main" val="29576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20E072-E170-4937-BDC2-36D9CCA502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3812" y="439245"/>
            <a:ext cx="2146019" cy="2837355"/>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4" name="Picture 3">
            <a:extLst>
              <a:ext uri="{FF2B5EF4-FFF2-40B4-BE49-F238E27FC236}">
                <a16:creationId xmlns:a16="http://schemas.microsoft.com/office/drawing/2014/main" id="{F5BADFC8-7A1D-4454-A0A1-A14870436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012" y="1143000"/>
            <a:ext cx="4077855" cy="260131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2" name="Title 1"/>
          <p:cNvSpPr>
            <a:spLocks noGrp="1"/>
          </p:cNvSpPr>
          <p:nvPr>
            <p:ph type="title"/>
          </p:nvPr>
        </p:nvSpPr>
        <p:spPr/>
        <p:txBody>
          <a:bodyPr/>
          <a:lstStyle/>
          <a:p>
            <a:r>
              <a:rPr lang="en-US" sz="2800" dirty="0">
                <a:solidFill>
                  <a:schemeClr val="tx1">
                    <a:lumMod val="75000"/>
                    <a:lumOff val="25000"/>
                  </a:schemeClr>
                </a:solidFill>
              </a:rPr>
              <a:t>Award-Winning Writer</a:t>
            </a:r>
            <a:endParaRPr lang="en-IN" sz="2800" dirty="0">
              <a:solidFill>
                <a:schemeClr val="tx1">
                  <a:lumMod val="75000"/>
                  <a:lumOff val="25000"/>
                </a:schemeClr>
              </a:solidFill>
            </a:endParaRPr>
          </a:p>
        </p:txBody>
      </p:sp>
      <p:grpSp>
        <p:nvGrpSpPr>
          <p:cNvPr id="37" name="Group 36">
            <a:extLst>
              <a:ext uri="{FF2B5EF4-FFF2-40B4-BE49-F238E27FC236}">
                <a16:creationId xmlns:a16="http://schemas.microsoft.com/office/drawing/2014/main" id="{22F724F0-9CE4-42E4-98AD-1C75FA6318C1}"/>
              </a:ext>
            </a:extLst>
          </p:cNvPr>
          <p:cNvGrpSpPr/>
          <p:nvPr/>
        </p:nvGrpSpPr>
        <p:grpSpPr>
          <a:xfrm>
            <a:off x="3420776" y="533400"/>
            <a:ext cx="5264436" cy="4648200"/>
            <a:chOff x="3256731" y="1365372"/>
            <a:chExt cx="5366862" cy="4771004"/>
          </a:xfrm>
        </p:grpSpPr>
        <p:grpSp>
          <p:nvGrpSpPr>
            <p:cNvPr id="12" name="Group 11">
              <a:extLst>
                <a:ext uri="{FF2B5EF4-FFF2-40B4-BE49-F238E27FC236}">
                  <a16:creationId xmlns:a16="http://schemas.microsoft.com/office/drawing/2014/main" id="{812904E6-18CA-44E3-8EA0-B64D27E46F6E}"/>
                </a:ext>
              </a:extLst>
            </p:cNvPr>
            <p:cNvGrpSpPr/>
            <p:nvPr/>
          </p:nvGrpSpPr>
          <p:grpSpPr>
            <a:xfrm rot="987981">
              <a:off x="4779792" y="2879285"/>
              <a:ext cx="2102895" cy="2714300"/>
              <a:chOff x="5284140" y="3068960"/>
              <a:chExt cx="1620543" cy="2091707"/>
            </a:xfrm>
          </p:grpSpPr>
          <p:sp>
            <p:nvSpPr>
              <p:cNvPr id="9" name="Oval 8">
                <a:extLst>
                  <a:ext uri="{FF2B5EF4-FFF2-40B4-BE49-F238E27FC236}">
                    <a16:creationId xmlns:a16="http://schemas.microsoft.com/office/drawing/2014/main" id="{DA02E6AD-C59D-41BB-8AB9-23AEFB9BC09F}"/>
                  </a:ext>
                </a:extLst>
              </p:cNvPr>
              <p:cNvSpPr/>
              <p:nvPr/>
            </p:nvSpPr>
            <p:spPr>
              <a:xfrm rot="1265022">
                <a:off x="5631541" y="4623289"/>
                <a:ext cx="233732" cy="233732"/>
              </a:xfrm>
              <a:prstGeom prst="ellipse">
                <a:avLst/>
              </a:prstGeom>
              <a:solidFill>
                <a:schemeClr val="tx1">
                  <a:lumMod val="65000"/>
                  <a:lumOff val="35000"/>
                </a:schemeClr>
              </a:solidFill>
              <a:ln>
                <a:noFill/>
              </a:ln>
              <a:scene3d>
                <a:camera prst="isometricOffAxis2Top"/>
                <a:lightRig rig="flat" dir="t"/>
              </a:scene3d>
              <a:sp3d>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6E2A5DCD-691F-47E8-89D1-D262B8713827}"/>
                  </a:ext>
                </a:extLst>
              </p:cNvPr>
              <p:cNvSpPr/>
              <p:nvPr/>
            </p:nvSpPr>
            <p:spPr>
              <a:xfrm rot="1265022">
                <a:off x="5633298" y="4436970"/>
                <a:ext cx="311643" cy="395176"/>
              </a:xfrm>
              <a:prstGeom prst="ellipse">
                <a:avLst/>
              </a:prstGeom>
              <a:solidFill>
                <a:schemeClr val="tx1">
                  <a:lumMod val="65000"/>
                  <a:lumOff val="35000"/>
                </a:schemeClr>
              </a:solidFill>
              <a:ln>
                <a:noFill/>
              </a:ln>
              <a:scene3d>
                <a:camera prst="isometricOffAxis2Top"/>
                <a:lightRig rig="flat" dir="t"/>
              </a:scene3d>
              <a:sp3d prstMaterial="plastic">
                <a:bevelT w="0" h="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D4017BFE-654F-417A-8102-792F540F70C8}"/>
                  </a:ext>
                </a:extLst>
              </p:cNvPr>
              <p:cNvSpPr/>
              <p:nvPr/>
            </p:nvSpPr>
            <p:spPr>
              <a:xfrm rot="1265022">
                <a:off x="5517593" y="4833442"/>
                <a:ext cx="252162" cy="327225"/>
              </a:xfrm>
              <a:prstGeom prst="ellipse">
                <a:avLst/>
              </a:prstGeom>
              <a:solidFill>
                <a:schemeClr val="tx1">
                  <a:lumMod val="95000"/>
                  <a:lumOff val="5000"/>
                </a:schemeClr>
              </a:solidFill>
              <a:ln>
                <a:noFill/>
              </a:ln>
              <a:scene3d>
                <a:camera prst="isometricOffAxis2Top"/>
                <a:lightRig rig="contrasting" dir="t"/>
              </a:scene3d>
              <a:sp3d prstMaterial="plastic">
                <a:bevelT w="0" h="1022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A53EE6C8-C311-4664-A586-AF4AF139E1EB}"/>
                  </a:ext>
                </a:extLst>
              </p:cNvPr>
              <p:cNvGrpSpPr/>
              <p:nvPr/>
            </p:nvGrpSpPr>
            <p:grpSpPr>
              <a:xfrm>
                <a:off x="5284140" y="3068960"/>
                <a:ext cx="1620543" cy="1620543"/>
                <a:chOff x="2061964" y="1628800"/>
                <a:chExt cx="2038628" cy="2038628"/>
              </a:xfrm>
            </p:grpSpPr>
            <p:sp>
              <p:nvSpPr>
                <p:cNvPr id="6" name="Donut 6">
                  <a:extLst>
                    <a:ext uri="{FF2B5EF4-FFF2-40B4-BE49-F238E27FC236}">
                      <a16:creationId xmlns:a16="http://schemas.microsoft.com/office/drawing/2014/main" id="{E3AC42D8-F5A2-4764-91A8-EA519877204B}"/>
                    </a:ext>
                  </a:extLst>
                </p:cNvPr>
                <p:cNvSpPr/>
                <p:nvPr/>
              </p:nvSpPr>
              <p:spPr>
                <a:xfrm>
                  <a:off x="2061964" y="1628800"/>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a:extLst>
                    <a:ext uri="{FF2B5EF4-FFF2-40B4-BE49-F238E27FC236}">
                      <a16:creationId xmlns:a16="http://schemas.microsoft.com/office/drawing/2014/main" id="{DC8ACDB8-076A-4FD2-8760-982F94EC3A2F}"/>
                    </a:ext>
                  </a:extLst>
                </p:cNvPr>
                <p:cNvSpPr/>
                <p:nvPr/>
              </p:nvSpPr>
              <p:spPr>
                <a:xfrm>
                  <a:off x="2248185" y="1726811"/>
                  <a:ext cx="1754396" cy="1705391"/>
                </a:xfrm>
                <a:prstGeom prst="ellipse">
                  <a:avLst/>
                </a:prstGeom>
                <a:gradFill flip="none" rotWithShape="1">
                  <a:gsLst>
                    <a:gs pos="0">
                      <a:srgbClr val="83B7E6">
                        <a:alpha val="14000"/>
                      </a:srgbClr>
                    </a:gs>
                    <a:gs pos="100000">
                      <a:srgbClr val="A0C8E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DA906201-D7FE-4A60-B085-28783FBED76C}"/>
                    </a:ext>
                  </a:extLst>
                </p:cNvPr>
                <p:cNvSpPr/>
                <p:nvPr/>
              </p:nvSpPr>
              <p:spPr>
                <a:xfrm rot="761494">
                  <a:off x="2357457" y="1736927"/>
                  <a:ext cx="1574937" cy="1229043"/>
                </a:xfrm>
                <a:prstGeom prst="ellipse">
                  <a:avLst/>
                </a:prstGeom>
                <a:gradFill>
                  <a:gsLst>
                    <a:gs pos="16000">
                      <a:schemeClr val="bg1">
                        <a:lumMod val="85000"/>
                      </a:scheme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7" name="Group 16">
              <a:extLst>
                <a:ext uri="{FF2B5EF4-FFF2-40B4-BE49-F238E27FC236}">
                  <a16:creationId xmlns:a16="http://schemas.microsoft.com/office/drawing/2014/main" id="{C947D39D-BCB1-4718-A96B-13B4F9F051ED}"/>
                </a:ext>
              </a:extLst>
            </p:cNvPr>
            <p:cNvGrpSpPr/>
            <p:nvPr/>
          </p:nvGrpSpPr>
          <p:grpSpPr>
            <a:xfrm rot="987981">
              <a:off x="3256731" y="2598561"/>
              <a:ext cx="1538791" cy="1520395"/>
              <a:chOff x="2061964" y="1628802"/>
              <a:chExt cx="2063294" cy="2038628"/>
            </a:xfrm>
          </p:grpSpPr>
          <p:sp>
            <p:nvSpPr>
              <p:cNvPr id="19" name="Oval 18">
                <a:extLst>
                  <a:ext uri="{FF2B5EF4-FFF2-40B4-BE49-F238E27FC236}">
                    <a16:creationId xmlns:a16="http://schemas.microsoft.com/office/drawing/2014/main" id="{3E1E11B3-228C-42EB-B54F-6D0E860CB602}"/>
                  </a:ext>
                </a:extLst>
              </p:cNvPr>
              <p:cNvSpPr/>
              <p:nvPr/>
            </p:nvSpPr>
            <p:spPr>
              <a:xfrm>
                <a:off x="2074910" y="1678512"/>
                <a:ext cx="2050348" cy="192038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Donut 6">
                <a:extLst>
                  <a:ext uri="{FF2B5EF4-FFF2-40B4-BE49-F238E27FC236}">
                    <a16:creationId xmlns:a16="http://schemas.microsoft.com/office/drawing/2014/main" id="{9F27AD02-CCE3-42F2-AA00-93FA40B0C8B5}"/>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D214EDAA-9247-4590-96EF-758765013EA9}"/>
                  </a:ext>
                </a:extLst>
              </p:cNvPr>
              <p:cNvSpPr/>
              <p:nvPr/>
            </p:nvSpPr>
            <p:spPr>
              <a:xfrm rot="761494">
                <a:off x="2294289" y="1657918"/>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2252F2E4-BF79-4387-ABCE-5962BDD5EF7E}"/>
                </a:ext>
              </a:extLst>
            </p:cNvPr>
            <p:cNvGrpSpPr/>
            <p:nvPr/>
          </p:nvGrpSpPr>
          <p:grpSpPr>
            <a:xfrm rot="987981">
              <a:off x="4497146" y="1365372"/>
              <a:ext cx="1520395" cy="1520395"/>
              <a:chOff x="2061964" y="1628802"/>
              <a:chExt cx="2038628" cy="2038628"/>
            </a:xfrm>
          </p:grpSpPr>
          <p:sp>
            <p:nvSpPr>
              <p:cNvPr id="22" name="Oval 21">
                <a:extLst>
                  <a:ext uri="{FF2B5EF4-FFF2-40B4-BE49-F238E27FC236}">
                    <a16:creationId xmlns:a16="http://schemas.microsoft.com/office/drawing/2014/main" id="{4435A271-2843-40AF-9861-706B3A388521}"/>
                  </a:ext>
                </a:extLst>
              </p:cNvPr>
              <p:cNvSpPr/>
              <p:nvPr/>
            </p:nvSpPr>
            <p:spPr>
              <a:xfrm>
                <a:off x="2074910" y="1678512"/>
                <a:ext cx="1987064" cy="1931559"/>
              </a:xfrm>
              <a:prstGeom prst="ellipse">
                <a:avLst/>
              </a:prstGeom>
              <a:solidFill>
                <a:srgbClr val="246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Donut 6">
                <a:extLst>
                  <a:ext uri="{FF2B5EF4-FFF2-40B4-BE49-F238E27FC236}">
                    <a16:creationId xmlns:a16="http://schemas.microsoft.com/office/drawing/2014/main" id="{831B7390-A75B-495B-A8DE-C5966DE230DD}"/>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AC4F18B9-9BB1-45DD-9B1D-65EA4207B962}"/>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EA63E8E7-2C20-4F3F-8AF9-C0E4D787C81A}"/>
                </a:ext>
              </a:extLst>
            </p:cNvPr>
            <p:cNvGrpSpPr/>
            <p:nvPr/>
          </p:nvGrpSpPr>
          <p:grpSpPr>
            <a:xfrm rot="987981">
              <a:off x="6246584" y="1516776"/>
              <a:ext cx="1520395" cy="1520395"/>
              <a:chOff x="2061964" y="1628802"/>
              <a:chExt cx="2038628" cy="2038628"/>
            </a:xfrm>
          </p:grpSpPr>
          <p:sp>
            <p:nvSpPr>
              <p:cNvPr id="26" name="Oval 25">
                <a:extLst>
                  <a:ext uri="{FF2B5EF4-FFF2-40B4-BE49-F238E27FC236}">
                    <a16:creationId xmlns:a16="http://schemas.microsoft.com/office/drawing/2014/main" id="{9E9E492B-0F90-4B49-8875-063B85B22444}"/>
                  </a:ext>
                </a:extLst>
              </p:cNvPr>
              <p:cNvSpPr/>
              <p:nvPr/>
            </p:nvSpPr>
            <p:spPr>
              <a:xfrm>
                <a:off x="2074910" y="1678512"/>
                <a:ext cx="1987064" cy="1931559"/>
              </a:xfrm>
              <a:prstGeom prst="ellipse">
                <a:avLst/>
              </a:prstGeom>
              <a:solidFill>
                <a:srgbClr val="02A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Donut 6">
                <a:extLst>
                  <a:ext uri="{FF2B5EF4-FFF2-40B4-BE49-F238E27FC236}">
                    <a16:creationId xmlns:a16="http://schemas.microsoft.com/office/drawing/2014/main" id="{9B20850F-C346-434F-A818-5D2F16B21BF9}"/>
                  </a:ext>
                </a:extLst>
              </p:cNvPr>
              <p:cNvSpPr/>
              <p:nvPr/>
            </p:nvSpPr>
            <p:spPr>
              <a:xfrm>
                <a:off x="2061964" y="1628802"/>
                <a:ext cx="2038628" cy="2038628"/>
              </a:xfrm>
              <a:prstGeom prst="donut">
                <a:avLst>
                  <a:gd name="adj" fmla="val 4052"/>
                </a:avLst>
              </a:prstGeom>
              <a:solidFill>
                <a:schemeClr val="accent3">
                  <a:lumMod val="7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 27">
                <a:extLst>
                  <a:ext uri="{FF2B5EF4-FFF2-40B4-BE49-F238E27FC236}">
                    <a16:creationId xmlns:a16="http://schemas.microsoft.com/office/drawing/2014/main" id="{6F9087EE-D449-4C90-8D26-35CA803F92F6}"/>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2D200808-2697-41D6-ADF0-7458EDD8D9A6}"/>
                </a:ext>
              </a:extLst>
            </p:cNvPr>
            <p:cNvGrpSpPr/>
            <p:nvPr/>
          </p:nvGrpSpPr>
          <p:grpSpPr>
            <a:xfrm rot="987981">
              <a:off x="7103198" y="3013242"/>
              <a:ext cx="1520395" cy="1520395"/>
              <a:chOff x="2061964" y="1628802"/>
              <a:chExt cx="2038628" cy="2038628"/>
            </a:xfrm>
          </p:grpSpPr>
          <p:sp>
            <p:nvSpPr>
              <p:cNvPr id="30" name="Oval 29">
                <a:extLst>
                  <a:ext uri="{FF2B5EF4-FFF2-40B4-BE49-F238E27FC236}">
                    <a16:creationId xmlns:a16="http://schemas.microsoft.com/office/drawing/2014/main" id="{8FB7F20C-7777-4A20-872E-1A30E3ADAAA7}"/>
                  </a:ext>
                </a:extLst>
              </p:cNvPr>
              <p:cNvSpPr/>
              <p:nvPr/>
            </p:nvSpPr>
            <p:spPr>
              <a:xfrm>
                <a:off x="2074910" y="1678512"/>
                <a:ext cx="1987064" cy="193155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Donut 6">
                <a:extLst>
                  <a:ext uri="{FF2B5EF4-FFF2-40B4-BE49-F238E27FC236}">
                    <a16:creationId xmlns:a16="http://schemas.microsoft.com/office/drawing/2014/main" id="{F3744D26-C293-4B7F-9DFF-1D16ABDF7633}"/>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2" name="Oval 31">
                <a:extLst>
                  <a:ext uri="{FF2B5EF4-FFF2-40B4-BE49-F238E27FC236}">
                    <a16:creationId xmlns:a16="http://schemas.microsoft.com/office/drawing/2014/main" id="{611B2331-F359-43AC-B8BC-3D4E55C2806E}"/>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5A63F7F-7D52-4DA0-8288-6A704182E90F}"/>
                </a:ext>
              </a:extLst>
            </p:cNvPr>
            <p:cNvGrpSpPr/>
            <p:nvPr/>
          </p:nvGrpSpPr>
          <p:grpSpPr>
            <a:xfrm rot="987981">
              <a:off x="6509947" y="4615981"/>
              <a:ext cx="1520395" cy="1520395"/>
              <a:chOff x="2061964" y="1628802"/>
              <a:chExt cx="2038628" cy="2038628"/>
            </a:xfrm>
          </p:grpSpPr>
          <p:sp>
            <p:nvSpPr>
              <p:cNvPr id="34" name="Oval 33">
                <a:extLst>
                  <a:ext uri="{FF2B5EF4-FFF2-40B4-BE49-F238E27FC236}">
                    <a16:creationId xmlns:a16="http://schemas.microsoft.com/office/drawing/2014/main" id="{17B9F3B9-46BD-4DD6-ACBB-2190F611DDD6}"/>
                  </a:ext>
                </a:extLst>
              </p:cNvPr>
              <p:cNvSpPr/>
              <p:nvPr/>
            </p:nvSpPr>
            <p:spPr>
              <a:xfrm>
                <a:off x="2074910" y="1678512"/>
                <a:ext cx="1987064" cy="193155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Donut 6">
                <a:extLst>
                  <a:ext uri="{FF2B5EF4-FFF2-40B4-BE49-F238E27FC236}">
                    <a16:creationId xmlns:a16="http://schemas.microsoft.com/office/drawing/2014/main" id="{8561B2EE-6FDB-4D43-B88D-350E69F0EDE6}"/>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id="{1AB87545-FDCC-4A57-B3AE-6D44D6527992}"/>
                  </a:ext>
                </a:extLst>
              </p:cNvPr>
              <p:cNvSpPr/>
              <p:nvPr/>
            </p:nvSpPr>
            <p:spPr>
              <a:xfrm rot="761494">
                <a:off x="2357456" y="1736927"/>
                <a:ext cx="1574936"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38" name="Oval 37">
            <a:extLst>
              <a:ext uri="{FF2B5EF4-FFF2-40B4-BE49-F238E27FC236}">
                <a16:creationId xmlns:a16="http://schemas.microsoft.com/office/drawing/2014/main" id="{B5A5EAB8-B2BE-4BD1-B2D0-E2B4AF16B8B1}"/>
              </a:ext>
            </a:extLst>
          </p:cNvPr>
          <p:cNvSpPr/>
          <p:nvPr/>
        </p:nvSpPr>
        <p:spPr>
          <a:xfrm>
            <a:off x="4116609" y="5304404"/>
            <a:ext cx="4027155" cy="229885"/>
          </a:xfrm>
          <a:prstGeom prst="ellipse">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F4DFBA5-C880-4D99-AA1A-D9871B8F2430}"/>
              </a:ext>
            </a:extLst>
          </p:cNvPr>
          <p:cNvSpPr/>
          <p:nvPr/>
        </p:nvSpPr>
        <p:spPr>
          <a:xfrm>
            <a:off x="3523122" y="2426284"/>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Case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Studies</a:t>
            </a:r>
          </a:p>
        </p:txBody>
      </p:sp>
      <p:sp>
        <p:nvSpPr>
          <p:cNvPr id="40" name="Rectangle 39">
            <a:extLst>
              <a:ext uri="{FF2B5EF4-FFF2-40B4-BE49-F238E27FC236}">
                <a16:creationId xmlns:a16="http://schemas.microsoft.com/office/drawing/2014/main" id="{6BE75D50-5B6C-4B2C-9BFF-665639A7F707}"/>
              </a:ext>
            </a:extLst>
          </p:cNvPr>
          <p:cNvSpPr/>
          <p:nvPr/>
        </p:nvSpPr>
        <p:spPr>
          <a:xfrm>
            <a:off x="5291986" y="2589312"/>
            <a:ext cx="1467417" cy="923330"/>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Award-winning writer</a:t>
            </a:r>
          </a:p>
        </p:txBody>
      </p:sp>
      <p:sp>
        <p:nvSpPr>
          <p:cNvPr id="41" name="Rectangle 40">
            <a:extLst>
              <a:ext uri="{FF2B5EF4-FFF2-40B4-BE49-F238E27FC236}">
                <a16:creationId xmlns:a16="http://schemas.microsoft.com/office/drawing/2014/main" id="{E18433BF-A931-4801-904A-121A559E92B2}"/>
              </a:ext>
            </a:extLst>
          </p:cNvPr>
          <p:cNvSpPr/>
          <p:nvPr/>
        </p:nvSpPr>
        <p:spPr>
          <a:xfrm>
            <a:off x="4768332" y="1300415"/>
            <a:ext cx="1215568" cy="313932"/>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Profiles</a:t>
            </a:r>
          </a:p>
        </p:txBody>
      </p:sp>
      <p:sp>
        <p:nvSpPr>
          <p:cNvPr id="42" name="Rectangle 41">
            <a:extLst>
              <a:ext uri="{FF2B5EF4-FFF2-40B4-BE49-F238E27FC236}">
                <a16:creationId xmlns:a16="http://schemas.microsoft.com/office/drawing/2014/main" id="{024D8CCE-3262-4697-A245-49ACDF8888C9}"/>
              </a:ext>
            </a:extLst>
          </p:cNvPr>
          <p:cNvSpPr/>
          <p:nvPr/>
        </p:nvSpPr>
        <p:spPr>
          <a:xfrm>
            <a:off x="6434986" y="1369469"/>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 Pieces</a:t>
            </a:r>
          </a:p>
        </p:txBody>
      </p:sp>
      <p:sp>
        <p:nvSpPr>
          <p:cNvPr id="43" name="Rectangle 42">
            <a:extLst>
              <a:ext uri="{FF2B5EF4-FFF2-40B4-BE49-F238E27FC236}">
                <a16:creationId xmlns:a16="http://schemas.microsoft.com/office/drawing/2014/main" id="{09C4BE74-AE68-4839-812A-A536D3090E0D}"/>
              </a:ext>
            </a:extLst>
          </p:cNvPr>
          <p:cNvSpPr/>
          <p:nvPr/>
        </p:nvSpPr>
        <p:spPr>
          <a:xfrm>
            <a:off x="7298930" y="2840935"/>
            <a:ext cx="1301514" cy="53553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White</a:t>
            </a:r>
            <a:b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IN"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Papers</a:t>
            </a:r>
          </a:p>
        </p:txBody>
      </p:sp>
      <p:sp>
        <p:nvSpPr>
          <p:cNvPr id="44" name="Rectangle 43">
            <a:extLst>
              <a:ext uri="{FF2B5EF4-FFF2-40B4-BE49-F238E27FC236}">
                <a16:creationId xmlns:a16="http://schemas.microsoft.com/office/drawing/2014/main" id="{8C4B7ABC-7EF4-4744-A664-AEB93B7BC971}"/>
              </a:ext>
            </a:extLst>
          </p:cNvPr>
          <p:cNvSpPr/>
          <p:nvPr/>
        </p:nvSpPr>
        <p:spPr>
          <a:xfrm>
            <a:off x="6664447" y="4254076"/>
            <a:ext cx="1370739" cy="715581"/>
          </a:xfrm>
          <a:prstGeom prst="rect">
            <a:avLst/>
          </a:prstGeom>
        </p:spPr>
        <p:txBody>
          <a:bodyPr wrap="square" lIns="0" rIns="0" anchor="ctr">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IN" sz="1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Thought Leadership Content</a:t>
            </a:r>
          </a:p>
        </p:txBody>
      </p:sp>
      <p:grpSp>
        <p:nvGrpSpPr>
          <p:cNvPr id="45" name="Group 44">
            <a:extLst>
              <a:ext uri="{FF2B5EF4-FFF2-40B4-BE49-F238E27FC236}">
                <a16:creationId xmlns:a16="http://schemas.microsoft.com/office/drawing/2014/main" id="{6426AF10-5F30-46D1-85CC-5002C67F286A}"/>
              </a:ext>
            </a:extLst>
          </p:cNvPr>
          <p:cNvGrpSpPr/>
          <p:nvPr/>
        </p:nvGrpSpPr>
        <p:grpSpPr>
          <a:xfrm>
            <a:off x="3970042" y="2027028"/>
            <a:ext cx="356616" cy="356616"/>
            <a:chOff x="-7775576" y="2684463"/>
            <a:chExt cx="2441575" cy="2232025"/>
          </a:xfrm>
          <a:solidFill>
            <a:schemeClr val="bg1"/>
          </a:solidFill>
        </p:grpSpPr>
        <p:sp>
          <p:nvSpPr>
            <p:cNvPr id="46" name="Freeform 24">
              <a:extLst>
                <a:ext uri="{FF2B5EF4-FFF2-40B4-BE49-F238E27FC236}">
                  <a16:creationId xmlns:a16="http://schemas.microsoft.com/office/drawing/2014/main" id="{78DA9C69-3325-4792-9F16-09DCF7ED1073}"/>
                </a:ext>
              </a:extLst>
            </p:cNvPr>
            <p:cNvSpPr>
              <a:spLocks noEditPoints="1"/>
            </p:cNvSpPr>
            <p:nvPr/>
          </p:nvSpPr>
          <p:spPr bwMode="auto">
            <a:xfrm>
              <a:off x="-6148388"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5">
              <a:extLst>
                <a:ext uri="{FF2B5EF4-FFF2-40B4-BE49-F238E27FC236}">
                  <a16:creationId xmlns:a16="http://schemas.microsoft.com/office/drawing/2014/main" id="{671CD20B-C4A1-4E4D-B400-C86AAE6BECF0}"/>
                </a:ext>
              </a:extLst>
            </p:cNvPr>
            <p:cNvSpPr>
              <a:spLocks noEditPoints="1"/>
            </p:cNvSpPr>
            <p:nvPr/>
          </p:nvSpPr>
          <p:spPr bwMode="auto">
            <a:xfrm>
              <a:off x="-7775576" y="2684463"/>
              <a:ext cx="2441575" cy="1492250"/>
            </a:xfrm>
            <a:custGeom>
              <a:avLst/>
              <a:gdLst>
                <a:gd name="T0" fmla="*/ 1785 w 2052"/>
                <a:gd name="T1" fmla="*/ 1254 h 1254"/>
                <a:gd name="T2" fmla="*/ 593 w 2052"/>
                <a:gd name="T3" fmla="*/ 1254 h 1254"/>
                <a:gd name="T4" fmla="*/ 518 w 2052"/>
                <a:gd name="T5" fmla="*/ 1195 h 1254"/>
                <a:gd name="T6" fmla="*/ 269 w 2052"/>
                <a:gd name="T7" fmla="*/ 154 h 1254"/>
                <a:gd name="T8" fmla="*/ 77 w 2052"/>
                <a:gd name="T9" fmla="*/ 154 h 1254"/>
                <a:gd name="T10" fmla="*/ 0 w 2052"/>
                <a:gd name="T11" fmla="*/ 77 h 1254"/>
                <a:gd name="T12" fmla="*/ 77 w 2052"/>
                <a:gd name="T13" fmla="*/ 0 h 1254"/>
                <a:gd name="T14" fmla="*/ 330 w 2052"/>
                <a:gd name="T15" fmla="*/ 0 h 1254"/>
                <a:gd name="T16" fmla="*/ 404 w 2052"/>
                <a:gd name="T17" fmla="*/ 59 h 1254"/>
                <a:gd name="T18" fmla="*/ 473 w 2052"/>
                <a:gd name="T19" fmla="*/ 348 h 1254"/>
                <a:gd name="T20" fmla="*/ 1972 w 2052"/>
                <a:gd name="T21" fmla="*/ 348 h 1254"/>
                <a:gd name="T22" fmla="*/ 2032 w 2052"/>
                <a:gd name="T23" fmla="*/ 377 h 1254"/>
                <a:gd name="T24" fmla="*/ 2046 w 2052"/>
                <a:gd name="T25" fmla="*/ 443 h 1254"/>
                <a:gd name="T26" fmla="*/ 1860 w 2052"/>
                <a:gd name="T27" fmla="*/ 1196 h 1254"/>
                <a:gd name="T28" fmla="*/ 1785 w 2052"/>
                <a:gd name="T29" fmla="*/ 1254 h 1254"/>
                <a:gd name="T30" fmla="*/ 653 w 2052"/>
                <a:gd name="T31" fmla="*/ 1101 h 1254"/>
                <a:gd name="T32" fmla="*/ 1725 w 2052"/>
                <a:gd name="T33" fmla="*/ 1101 h 1254"/>
                <a:gd name="T34" fmla="*/ 1874 w 2052"/>
                <a:gd name="T35" fmla="*/ 501 h 1254"/>
                <a:gd name="T36" fmla="*/ 510 w 2052"/>
                <a:gd name="T37" fmla="*/ 501 h 1254"/>
                <a:gd name="T38" fmla="*/ 653 w 2052"/>
                <a:gd name="T39" fmla="*/ 1101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2" h="1254">
                  <a:moveTo>
                    <a:pt x="1785" y="1254"/>
                  </a:moveTo>
                  <a:cubicBezTo>
                    <a:pt x="593" y="1254"/>
                    <a:pt x="593" y="1254"/>
                    <a:pt x="593" y="1254"/>
                  </a:cubicBezTo>
                  <a:cubicBezTo>
                    <a:pt x="557" y="1254"/>
                    <a:pt x="527" y="1230"/>
                    <a:pt x="518" y="1195"/>
                  </a:cubicBezTo>
                  <a:cubicBezTo>
                    <a:pt x="269" y="154"/>
                    <a:pt x="269" y="154"/>
                    <a:pt x="269" y="154"/>
                  </a:cubicBezTo>
                  <a:cubicBezTo>
                    <a:pt x="77" y="154"/>
                    <a:pt x="77" y="154"/>
                    <a:pt x="77" y="154"/>
                  </a:cubicBezTo>
                  <a:cubicBezTo>
                    <a:pt x="35" y="154"/>
                    <a:pt x="0" y="119"/>
                    <a:pt x="0" y="77"/>
                  </a:cubicBezTo>
                  <a:cubicBezTo>
                    <a:pt x="0" y="35"/>
                    <a:pt x="35" y="0"/>
                    <a:pt x="77" y="0"/>
                  </a:cubicBezTo>
                  <a:cubicBezTo>
                    <a:pt x="330" y="0"/>
                    <a:pt x="330" y="0"/>
                    <a:pt x="330" y="0"/>
                  </a:cubicBezTo>
                  <a:cubicBezTo>
                    <a:pt x="365" y="0"/>
                    <a:pt x="396" y="25"/>
                    <a:pt x="404" y="59"/>
                  </a:cubicBezTo>
                  <a:cubicBezTo>
                    <a:pt x="473" y="348"/>
                    <a:pt x="473" y="348"/>
                    <a:pt x="473" y="348"/>
                  </a:cubicBezTo>
                  <a:cubicBezTo>
                    <a:pt x="1972" y="348"/>
                    <a:pt x="1972" y="348"/>
                    <a:pt x="1972" y="348"/>
                  </a:cubicBezTo>
                  <a:cubicBezTo>
                    <a:pt x="1995" y="348"/>
                    <a:pt x="2018" y="359"/>
                    <a:pt x="2032" y="377"/>
                  </a:cubicBezTo>
                  <a:cubicBezTo>
                    <a:pt x="2047" y="396"/>
                    <a:pt x="2052" y="420"/>
                    <a:pt x="2046" y="443"/>
                  </a:cubicBezTo>
                  <a:cubicBezTo>
                    <a:pt x="1860" y="1196"/>
                    <a:pt x="1860" y="1196"/>
                    <a:pt x="1860" y="1196"/>
                  </a:cubicBezTo>
                  <a:cubicBezTo>
                    <a:pt x="1851" y="1230"/>
                    <a:pt x="1821" y="1254"/>
                    <a:pt x="1785" y="1254"/>
                  </a:cubicBezTo>
                  <a:close/>
                  <a:moveTo>
                    <a:pt x="653" y="1101"/>
                  </a:moveTo>
                  <a:cubicBezTo>
                    <a:pt x="1725" y="1101"/>
                    <a:pt x="1725" y="1101"/>
                    <a:pt x="1725" y="1101"/>
                  </a:cubicBezTo>
                  <a:cubicBezTo>
                    <a:pt x="1874" y="501"/>
                    <a:pt x="1874" y="501"/>
                    <a:pt x="1874" y="501"/>
                  </a:cubicBezTo>
                  <a:cubicBezTo>
                    <a:pt x="510" y="501"/>
                    <a:pt x="510" y="501"/>
                    <a:pt x="510" y="501"/>
                  </a:cubicBezTo>
                  <a:lnTo>
                    <a:pt x="653" y="1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6">
              <a:extLst>
                <a:ext uri="{FF2B5EF4-FFF2-40B4-BE49-F238E27FC236}">
                  <a16:creationId xmlns:a16="http://schemas.microsoft.com/office/drawing/2014/main" id="{8B5444F0-69C1-4B4D-91EC-4F520E9D1730}"/>
                </a:ext>
              </a:extLst>
            </p:cNvPr>
            <p:cNvSpPr>
              <a:spLocks noEditPoints="1"/>
            </p:cNvSpPr>
            <p:nvPr/>
          </p:nvSpPr>
          <p:spPr bwMode="auto">
            <a:xfrm>
              <a:off x="-7251701" y="4308475"/>
              <a:ext cx="606425" cy="608013"/>
            </a:xfrm>
            <a:custGeom>
              <a:avLst/>
              <a:gdLst>
                <a:gd name="T0" fmla="*/ 255 w 510"/>
                <a:gd name="T1" fmla="*/ 511 h 511"/>
                <a:gd name="T2" fmla="*/ 0 w 510"/>
                <a:gd name="T3" fmla="*/ 255 h 511"/>
                <a:gd name="T4" fmla="*/ 255 w 510"/>
                <a:gd name="T5" fmla="*/ 0 h 511"/>
                <a:gd name="T6" fmla="*/ 510 w 510"/>
                <a:gd name="T7" fmla="*/ 255 h 511"/>
                <a:gd name="T8" fmla="*/ 255 w 510"/>
                <a:gd name="T9" fmla="*/ 511 h 511"/>
                <a:gd name="T10" fmla="*/ 255 w 510"/>
                <a:gd name="T11" fmla="*/ 153 h 511"/>
                <a:gd name="T12" fmla="*/ 153 w 510"/>
                <a:gd name="T13" fmla="*/ 255 h 511"/>
                <a:gd name="T14" fmla="*/ 255 w 510"/>
                <a:gd name="T15" fmla="*/ 358 h 511"/>
                <a:gd name="T16" fmla="*/ 357 w 510"/>
                <a:gd name="T17" fmla="*/ 255 h 511"/>
                <a:gd name="T18" fmla="*/ 255 w 510"/>
                <a:gd name="T19" fmla="*/ 15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511">
                  <a:moveTo>
                    <a:pt x="255" y="511"/>
                  </a:moveTo>
                  <a:cubicBezTo>
                    <a:pt x="114" y="511"/>
                    <a:pt x="0" y="396"/>
                    <a:pt x="0" y="255"/>
                  </a:cubicBezTo>
                  <a:cubicBezTo>
                    <a:pt x="0" y="115"/>
                    <a:pt x="114" y="0"/>
                    <a:pt x="255" y="0"/>
                  </a:cubicBezTo>
                  <a:cubicBezTo>
                    <a:pt x="396" y="0"/>
                    <a:pt x="510" y="115"/>
                    <a:pt x="510" y="255"/>
                  </a:cubicBezTo>
                  <a:cubicBezTo>
                    <a:pt x="510" y="396"/>
                    <a:pt x="396" y="511"/>
                    <a:pt x="255" y="511"/>
                  </a:cubicBezTo>
                  <a:close/>
                  <a:moveTo>
                    <a:pt x="255" y="153"/>
                  </a:moveTo>
                  <a:cubicBezTo>
                    <a:pt x="199" y="153"/>
                    <a:pt x="153" y="199"/>
                    <a:pt x="153" y="255"/>
                  </a:cubicBezTo>
                  <a:cubicBezTo>
                    <a:pt x="153" y="312"/>
                    <a:pt x="199" y="358"/>
                    <a:pt x="255" y="358"/>
                  </a:cubicBezTo>
                  <a:cubicBezTo>
                    <a:pt x="311" y="358"/>
                    <a:pt x="357" y="312"/>
                    <a:pt x="357" y="255"/>
                  </a:cubicBezTo>
                  <a:cubicBezTo>
                    <a:pt x="357" y="199"/>
                    <a:pt x="31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48">
            <a:extLst>
              <a:ext uri="{FF2B5EF4-FFF2-40B4-BE49-F238E27FC236}">
                <a16:creationId xmlns:a16="http://schemas.microsoft.com/office/drawing/2014/main" id="{9ED9136F-6756-4902-9391-BE3C51BB743D}"/>
              </a:ext>
            </a:extLst>
          </p:cNvPr>
          <p:cNvGrpSpPr/>
          <p:nvPr/>
        </p:nvGrpSpPr>
        <p:grpSpPr>
          <a:xfrm>
            <a:off x="7770812" y="2362200"/>
            <a:ext cx="365760" cy="365760"/>
            <a:chOff x="-3063875" y="330200"/>
            <a:chExt cx="3275013" cy="3252788"/>
          </a:xfrm>
          <a:solidFill>
            <a:schemeClr val="bg1"/>
          </a:solidFill>
        </p:grpSpPr>
        <p:sp>
          <p:nvSpPr>
            <p:cNvPr id="50" name="Freeform 30">
              <a:extLst>
                <a:ext uri="{FF2B5EF4-FFF2-40B4-BE49-F238E27FC236}">
                  <a16:creationId xmlns:a16="http://schemas.microsoft.com/office/drawing/2014/main" id="{38DEF58E-1B7A-4E88-97F5-25550E5AB168}"/>
                </a:ext>
              </a:extLst>
            </p:cNvPr>
            <p:cNvSpPr>
              <a:spLocks noEditPoints="1"/>
            </p:cNvSpPr>
            <p:nvPr/>
          </p:nvSpPr>
          <p:spPr bwMode="auto">
            <a:xfrm>
              <a:off x="-1660525" y="1227138"/>
              <a:ext cx="957263" cy="987425"/>
            </a:xfrm>
            <a:custGeom>
              <a:avLst/>
              <a:gdLst>
                <a:gd name="T0" fmla="*/ 0 w 315"/>
                <a:gd name="T1" fmla="*/ 240 h 325"/>
                <a:gd name="T2" fmla="*/ 85 w 315"/>
                <a:gd name="T3" fmla="*/ 325 h 325"/>
                <a:gd name="T4" fmla="*/ 160 w 315"/>
                <a:gd name="T5" fmla="*/ 279 h 325"/>
                <a:gd name="T6" fmla="*/ 160 w 315"/>
                <a:gd name="T7" fmla="*/ 279 h 325"/>
                <a:gd name="T8" fmla="*/ 315 w 315"/>
                <a:gd name="T9" fmla="*/ 0 h 325"/>
                <a:gd name="T10" fmla="*/ 43 w 315"/>
                <a:gd name="T11" fmla="*/ 166 h 325"/>
                <a:gd name="T12" fmla="*/ 44 w 315"/>
                <a:gd name="T13" fmla="*/ 167 h 325"/>
                <a:gd name="T14" fmla="*/ 0 w 315"/>
                <a:gd name="T15" fmla="*/ 240 h 325"/>
                <a:gd name="T16" fmla="*/ 0 w 315"/>
                <a:gd name="T17" fmla="*/ 240 h 325"/>
                <a:gd name="T18" fmla="*/ 0 w 315"/>
                <a:gd name="T19" fmla="*/ 24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 h="325">
                  <a:moveTo>
                    <a:pt x="0" y="240"/>
                  </a:moveTo>
                  <a:cubicBezTo>
                    <a:pt x="0" y="287"/>
                    <a:pt x="38" y="325"/>
                    <a:pt x="85" y="325"/>
                  </a:cubicBezTo>
                  <a:cubicBezTo>
                    <a:pt x="118" y="325"/>
                    <a:pt x="146" y="306"/>
                    <a:pt x="160" y="279"/>
                  </a:cubicBezTo>
                  <a:cubicBezTo>
                    <a:pt x="160" y="279"/>
                    <a:pt x="160" y="279"/>
                    <a:pt x="160" y="279"/>
                  </a:cubicBezTo>
                  <a:cubicBezTo>
                    <a:pt x="315" y="0"/>
                    <a:pt x="315" y="0"/>
                    <a:pt x="315" y="0"/>
                  </a:cubicBezTo>
                  <a:cubicBezTo>
                    <a:pt x="43" y="166"/>
                    <a:pt x="43" y="166"/>
                    <a:pt x="43" y="166"/>
                  </a:cubicBezTo>
                  <a:cubicBezTo>
                    <a:pt x="44" y="167"/>
                    <a:pt x="44" y="167"/>
                    <a:pt x="44" y="167"/>
                  </a:cubicBezTo>
                  <a:cubicBezTo>
                    <a:pt x="18" y="181"/>
                    <a:pt x="0" y="209"/>
                    <a:pt x="0" y="240"/>
                  </a:cubicBezTo>
                  <a:close/>
                  <a:moveTo>
                    <a:pt x="0" y="240"/>
                  </a:moveTo>
                  <a:cubicBezTo>
                    <a:pt x="0" y="240"/>
                    <a:pt x="0" y="240"/>
                    <a:pt x="0" y="2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31">
              <a:extLst>
                <a:ext uri="{FF2B5EF4-FFF2-40B4-BE49-F238E27FC236}">
                  <a16:creationId xmlns:a16="http://schemas.microsoft.com/office/drawing/2014/main" id="{6BD36B8E-B580-46A3-A8AB-4586280726BF}"/>
                </a:ext>
              </a:extLst>
            </p:cNvPr>
            <p:cNvSpPr>
              <a:spLocks noEditPoints="1"/>
            </p:cNvSpPr>
            <p:nvPr/>
          </p:nvSpPr>
          <p:spPr bwMode="auto">
            <a:xfrm>
              <a:off x="-1358900" y="330200"/>
              <a:ext cx="992188" cy="674688"/>
            </a:xfrm>
            <a:custGeom>
              <a:avLst/>
              <a:gdLst>
                <a:gd name="T0" fmla="*/ 327 w 327"/>
                <a:gd name="T1" fmla="*/ 132 h 222"/>
                <a:gd name="T2" fmla="*/ 0 w 327"/>
                <a:gd name="T3" fmla="*/ 0 h 222"/>
                <a:gd name="T4" fmla="*/ 0 w 327"/>
                <a:gd name="T5" fmla="*/ 129 h 222"/>
                <a:gd name="T6" fmla="*/ 233 w 327"/>
                <a:gd name="T7" fmla="*/ 222 h 222"/>
                <a:gd name="T8" fmla="*/ 327 w 327"/>
                <a:gd name="T9" fmla="*/ 132 h 222"/>
                <a:gd name="T10" fmla="*/ 327 w 327"/>
                <a:gd name="T11" fmla="*/ 132 h 222"/>
                <a:gd name="T12" fmla="*/ 327 w 327"/>
                <a:gd name="T13" fmla="*/ 132 h 222"/>
              </a:gdLst>
              <a:ahLst/>
              <a:cxnLst>
                <a:cxn ang="0">
                  <a:pos x="T0" y="T1"/>
                </a:cxn>
                <a:cxn ang="0">
                  <a:pos x="T2" y="T3"/>
                </a:cxn>
                <a:cxn ang="0">
                  <a:pos x="T4" y="T5"/>
                </a:cxn>
                <a:cxn ang="0">
                  <a:pos x="T6" y="T7"/>
                </a:cxn>
                <a:cxn ang="0">
                  <a:pos x="T8" y="T9"/>
                </a:cxn>
                <a:cxn ang="0">
                  <a:pos x="T10" y="T11"/>
                </a:cxn>
                <a:cxn ang="0">
                  <a:pos x="T12" y="T13"/>
                </a:cxn>
              </a:cxnLst>
              <a:rect l="0" t="0" r="r" b="b"/>
              <a:pathLst>
                <a:path w="327" h="222">
                  <a:moveTo>
                    <a:pt x="327" y="132"/>
                  </a:moveTo>
                  <a:cubicBezTo>
                    <a:pt x="240" y="56"/>
                    <a:pt x="128" y="7"/>
                    <a:pt x="0" y="0"/>
                  </a:cubicBezTo>
                  <a:cubicBezTo>
                    <a:pt x="0" y="129"/>
                    <a:pt x="0" y="129"/>
                    <a:pt x="0" y="129"/>
                  </a:cubicBezTo>
                  <a:cubicBezTo>
                    <a:pt x="107" y="136"/>
                    <a:pt x="170" y="170"/>
                    <a:pt x="233" y="222"/>
                  </a:cubicBezTo>
                  <a:lnTo>
                    <a:pt x="327" y="132"/>
                  </a:lnTo>
                  <a:close/>
                  <a:moveTo>
                    <a:pt x="327" y="132"/>
                  </a:moveTo>
                  <a:cubicBezTo>
                    <a:pt x="327" y="132"/>
                    <a:pt x="327" y="132"/>
                    <a:pt x="327" y="1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32">
              <a:extLst>
                <a:ext uri="{FF2B5EF4-FFF2-40B4-BE49-F238E27FC236}">
                  <a16:creationId xmlns:a16="http://schemas.microsoft.com/office/drawing/2014/main" id="{485CACB0-5123-406D-8EDE-6A890BF63569}"/>
                </a:ext>
              </a:extLst>
            </p:cNvPr>
            <p:cNvSpPr>
              <a:spLocks noEditPoints="1"/>
            </p:cNvSpPr>
            <p:nvPr/>
          </p:nvSpPr>
          <p:spPr bwMode="auto">
            <a:xfrm>
              <a:off x="-481012" y="862013"/>
              <a:ext cx="688975" cy="973138"/>
            </a:xfrm>
            <a:custGeom>
              <a:avLst/>
              <a:gdLst>
                <a:gd name="T0" fmla="*/ 99 w 227"/>
                <a:gd name="T1" fmla="*/ 320 h 320"/>
                <a:gd name="T2" fmla="*/ 227 w 227"/>
                <a:gd name="T3" fmla="*/ 320 h 320"/>
                <a:gd name="T4" fmla="*/ 91 w 227"/>
                <a:gd name="T5" fmla="*/ 0 h 320"/>
                <a:gd name="T6" fmla="*/ 0 w 227"/>
                <a:gd name="T7" fmla="*/ 91 h 320"/>
                <a:gd name="T8" fmla="*/ 99 w 227"/>
                <a:gd name="T9" fmla="*/ 320 h 320"/>
                <a:gd name="T10" fmla="*/ 99 w 227"/>
                <a:gd name="T11" fmla="*/ 320 h 320"/>
                <a:gd name="T12" fmla="*/ 99 w 227"/>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227" h="320">
                  <a:moveTo>
                    <a:pt x="99" y="320"/>
                  </a:moveTo>
                  <a:cubicBezTo>
                    <a:pt x="227" y="320"/>
                    <a:pt x="227" y="320"/>
                    <a:pt x="227" y="320"/>
                  </a:cubicBezTo>
                  <a:cubicBezTo>
                    <a:pt x="218" y="192"/>
                    <a:pt x="168" y="87"/>
                    <a:pt x="91" y="0"/>
                  </a:cubicBezTo>
                  <a:cubicBezTo>
                    <a:pt x="0" y="91"/>
                    <a:pt x="0" y="91"/>
                    <a:pt x="0" y="91"/>
                  </a:cubicBezTo>
                  <a:cubicBezTo>
                    <a:pt x="54" y="154"/>
                    <a:pt x="90" y="235"/>
                    <a:pt x="99" y="320"/>
                  </a:cubicBezTo>
                  <a:close/>
                  <a:moveTo>
                    <a:pt x="99" y="320"/>
                  </a:moveTo>
                  <a:cubicBezTo>
                    <a:pt x="99" y="320"/>
                    <a:pt x="99" y="320"/>
                    <a:pt x="99" y="3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33">
              <a:extLst>
                <a:ext uri="{FF2B5EF4-FFF2-40B4-BE49-F238E27FC236}">
                  <a16:creationId xmlns:a16="http://schemas.microsoft.com/office/drawing/2014/main" id="{FCD5E436-47C7-4591-A485-D2FAC60ED908}"/>
                </a:ext>
              </a:extLst>
            </p:cNvPr>
            <p:cNvSpPr>
              <a:spLocks noEditPoints="1"/>
            </p:cNvSpPr>
            <p:nvPr/>
          </p:nvSpPr>
          <p:spPr bwMode="auto">
            <a:xfrm>
              <a:off x="-3063875" y="330200"/>
              <a:ext cx="3275013" cy="3252788"/>
            </a:xfrm>
            <a:custGeom>
              <a:avLst/>
              <a:gdLst>
                <a:gd name="T0" fmla="*/ 949 w 1078"/>
                <a:gd name="T1" fmla="*/ 559 h 1070"/>
                <a:gd name="T2" fmla="*/ 542 w 1078"/>
                <a:gd name="T3" fmla="*/ 942 h 1070"/>
                <a:gd name="T4" fmla="*/ 128 w 1078"/>
                <a:gd name="T5" fmla="*/ 535 h 1070"/>
                <a:gd name="T6" fmla="*/ 497 w 1078"/>
                <a:gd name="T7" fmla="*/ 129 h 1070"/>
                <a:gd name="T8" fmla="*/ 497 w 1078"/>
                <a:gd name="T9" fmla="*/ 0 h 1070"/>
                <a:gd name="T10" fmla="*/ 0 w 1078"/>
                <a:gd name="T11" fmla="*/ 535 h 1070"/>
                <a:gd name="T12" fmla="*/ 539 w 1078"/>
                <a:gd name="T13" fmla="*/ 1070 h 1070"/>
                <a:gd name="T14" fmla="*/ 1078 w 1078"/>
                <a:gd name="T15" fmla="*/ 559 h 1070"/>
                <a:gd name="T16" fmla="*/ 949 w 1078"/>
                <a:gd name="T17" fmla="*/ 559 h 1070"/>
                <a:gd name="T18" fmla="*/ 949 w 1078"/>
                <a:gd name="T19" fmla="*/ 559 h 1070"/>
                <a:gd name="T20" fmla="*/ 949 w 1078"/>
                <a:gd name="T21" fmla="*/ 559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8" h="1070">
                  <a:moveTo>
                    <a:pt x="949" y="559"/>
                  </a:moveTo>
                  <a:cubicBezTo>
                    <a:pt x="936" y="773"/>
                    <a:pt x="759" y="942"/>
                    <a:pt x="542" y="942"/>
                  </a:cubicBezTo>
                  <a:cubicBezTo>
                    <a:pt x="318" y="942"/>
                    <a:pt x="128" y="760"/>
                    <a:pt x="128" y="535"/>
                  </a:cubicBezTo>
                  <a:cubicBezTo>
                    <a:pt x="128" y="321"/>
                    <a:pt x="305" y="145"/>
                    <a:pt x="497" y="129"/>
                  </a:cubicBezTo>
                  <a:cubicBezTo>
                    <a:pt x="497" y="0"/>
                    <a:pt x="497" y="0"/>
                    <a:pt x="497" y="0"/>
                  </a:cubicBezTo>
                  <a:cubicBezTo>
                    <a:pt x="219" y="17"/>
                    <a:pt x="0" y="250"/>
                    <a:pt x="0" y="535"/>
                  </a:cubicBezTo>
                  <a:cubicBezTo>
                    <a:pt x="0" y="831"/>
                    <a:pt x="244" y="1070"/>
                    <a:pt x="539" y="1070"/>
                  </a:cubicBezTo>
                  <a:cubicBezTo>
                    <a:pt x="826" y="1070"/>
                    <a:pt x="1064" y="837"/>
                    <a:pt x="1078" y="559"/>
                  </a:cubicBezTo>
                  <a:lnTo>
                    <a:pt x="949" y="559"/>
                  </a:lnTo>
                  <a:close/>
                  <a:moveTo>
                    <a:pt x="949" y="559"/>
                  </a:moveTo>
                  <a:cubicBezTo>
                    <a:pt x="949" y="559"/>
                    <a:pt x="949" y="559"/>
                    <a:pt x="949" y="5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5B53A657-004E-45D3-91AC-18C66872F857}"/>
              </a:ext>
            </a:extLst>
          </p:cNvPr>
          <p:cNvGrpSpPr>
            <a:grpSpLocks noChangeAspect="1"/>
          </p:cNvGrpSpPr>
          <p:nvPr/>
        </p:nvGrpSpPr>
        <p:grpSpPr>
          <a:xfrm>
            <a:off x="7178029" y="3894041"/>
            <a:ext cx="331300" cy="329184"/>
            <a:chOff x="-3498850" y="1100138"/>
            <a:chExt cx="4000500" cy="4002087"/>
          </a:xfrm>
          <a:solidFill>
            <a:schemeClr val="bg1"/>
          </a:solidFill>
        </p:grpSpPr>
        <p:sp>
          <p:nvSpPr>
            <p:cNvPr id="55" name="Freeform 43">
              <a:extLst>
                <a:ext uri="{FF2B5EF4-FFF2-40B4-BE49-F238E27FC236}">
                  <a16:creationId xmlns:a16="http://schemas.microsoft.com/office/drawing/2014/main" id="{FC181E7B-19F2-42E9-94F1-FD5A95151FF5}"/>
                </a:ext>
              </a:extLst>
            </p:cNvPr>
            <p:cNvSpPr>
              <a:spLocks noEditPoints="1"/>
            </p:cNvSpPr>
            <p:nvPr/>
          </p:nvSpPr>
          <p:spPr bwMode="auto">
            <a:xfrm>
              <a:off x="-1700213" y="1504950"/>
              <a:ext cx="2201863" cy="3540125"/>
            </a:xfrm>
            <a:custGeom>
              <a:avLst/>
              <a:gdLst>
                <a:gd name="T0" fmla="*/ 613 w 725"/>
                <a:gd name="T1" fmla="*/ 159 h 1165"/>
                <a:gd name="T2" fmla="*/ 593 w 725"/>
                <a:gd name="T3" fmla="*/ 165 h 1165"/>
                <a:gd name="T4" fmla="*/ 488 w 725"/>
                <a:gd name="T5" fmla="*/ 174 h 1165"/>
                <a:gd name="T6" fmla="*/ 459 w 725"/>
                <a:gd name="T7" fmla="*/ 222 h 1165"/>
                <a:gd name="T8" fmla="*/ 437 w 725"/>
                <a:gd name="T9" fmla="*/ 215 h 1165"/>
                <a:gd name="T10" fmla="*/ 354 w 725"/>
                <a:gd name="T11" fmla="*/ 140 h 1165"/>
                <a:gd name="T12" fmla="*/ 342 w 725"/>
                <a:gd name="T13" fmla="*/ 101 h 1165"/>
                <a:gd name="T14" fmla="*/ 325 w 725"/>
                <a:gd name="T15" fmla="*/ 59 h 1165"/>
                <a:gd name="T16" fmla="*/ 273 w 725"/>
                <a:gd name="T17" fmla="*/ 12 h 1165"/>
                <a:gd name="T18" fmla="*/ 211 w 725"/>
                <a:gd name="T19" fmla="*/ 0 h 1165"/>
                <a:gd name="T20" fmla="*/ 210 w 725"/>
                <a:gd name="T21" fmla="*/ 28 h 1165"/>
                <a:gd name="T22" fmla="*/ 270 w 725"/>
                <a:gd name="T23" fmla="*/ 87 h 1165"/>
                <a:gd name="T24" fmla="*/ 300 w 725"/>
                <a:gd name="T25" fmla="*/ 122 h 1165"/>
                <a:gd name="T26" fmla="*/ 267 w 725"/>
                <a:gd name="T27" fmla="*/ 139 h 1165"/>
                <a:gd name="T28" fmla="*/ 239 w 725"/>
                <a:gd name="T29" fmla="*/ 132 h 1165"/>
                <a:gd name="T30" fmla="*/ 199 w 725"/>
                <a:gd name="T31" fmla="*/ 115 h 1165"/>
                <a:gd name="T32" fmla="*/ 200 w 725"/>
                <a:gd name="T33" fmla="*/ 82 h 1165"/>
                <a:gd name="T34" fmla="*/ 147 w 725"/>
                <a:gd name="T35" fmla="*/ 60 h 1165"/>
                <a:gd name="T36" fmla="*/ 129 w 725"/>
                <a:gd name="T37" fmla="*/ 137 h 1165"/>
                <a:gd name="T38" fmla="*/ 75 w 725"/>
                <a:gd name="T39" fmla="*/ 149 h 1165"/>
                <a:gd name="T40" fmla="*/ 80 w 725"/>
                <a:gd name="T41" fmla="*/ 192 h 1165"/>
                <a:gd name="T42" fmla="*/ 151 w 725"/>
                <a:gd name="T43" fmla="*/ 206 h 1165"/>
                <a:gd name="T44" fmla="*/ 163 w 725"/>
                <a:gd name="T45" fmla="*/ 137 h 1165"/>
                <a:gd name="T46" fmla="*/ 221 w 725"/>
                <a:gd name="T47" fmla="*/ 145 h 1165"/>
                <a:gd name="T48" fmla="*/ 247 w 725"/>
                <a:gd name="T49" fmla="*/ 161 h 1165"/>
                <a:gd name="T50" fmla="*/ 291 w 725"/>
                <a:gd name="T51" fmla="*/ 161 h 1165"/>
                <a:gd name="T52" fmla="*/ 320 w 725"/>
                <a:gd name="T53" fmla="*/ 220 h 1165"/>
                <a:gd name="T54" fmla="*/ 398 w 725"/>
                <a:gd name="T55" fmla="*/ 300 h 1165"/>
                <a:gd name="T56" fmla="*/ 393 w 725"/>
                <a:gd name="T57" fmla="*/ 331 h 1165"/>
                <a:gd name="T58" fmla="*/ 330 w 725"/>
                <a:gd name="T59" fmla="*/ 323 h 1165"/>
                <a:gd name="T60" fmla="*/ 220 w 725"/>
                <a:gd name="T61" fmla="*/ 378 h 1165"/>
                <a:gd name="T62" fmla="*/ 142 w 725"/>
                <a:gd name="T63" fmla="*/ 472 h 1165"/>
                <a:gd name="T64" fmla="*/ 132 w 725"/>
                <a:gd name="T65" fmla="*/ 514 h 1165"/>
                <a:gd name="T66" fmla="*/ 103 w 725"/>
                <a:gd name="T67" fmla="*/ 514 h 1165"/>
                <a:gd name="T68" fmla="*/ 51 w 725"/>
                <a:gd name="T69" fmla="*/ 490 h 1165"/>
                <a:gd name="T70" fmla="*/ 0 w 725"/>
                <a:gd name="T71" fmla="*/ 514 h 1165"/>
                <a:gd name="T72" fmla="*/ 13 w 725"/>
                <a:gd name="T73" fmla="*/ 568 h 1165"/>
                <a:gd name="T74" fmla="*/ 35 w 725"/>
                <a:gd name="T75" fmla="*/ 542 h 1165"/>
                <a:gd name="T76" fmla="*/ 74 w 725"/>
                <a:gd name="T77" fmla="*/ 541 h 1165"/>
                <a:gd name="T78" fmla="*/ 71 w 725"/>
                <a:gd name="T79" fmla="*/ 589 h 1165"/>
                <a:gd name="T80" fmla="*/ 103 w 725"/>
                <a:gd name="T81" fmla="*/ 599 h 1165"/>
                <a:gd name="T82" fmla="*/ 136 w 725"/>
                <a:gd name="T83" fmla="*/ 635 h 1165"/>
                <a:gd name="T84" fmla="*/ 189 w 725"/>
                <a:gd name="T85" fmla="*/ 620 h 1165"/>
                <a:gd name="T86" fmla="*/ 249 w 725"/>
                <a:gd name="T87" fmla="*/ 630 h 1165"/>
                <a:gd name="T88" fmla="*/ 319 w 725"/>
                <a:gd name="T89" fmla="*/ 648 h 1165"/>
                <a:gd name="T90" fmla="*/ 354 w 725"/>
                <a:gd name="T91" fmla="*/ 653 h 1165"/>
                <a:gd name="T92" fmla="*/ 413 w 725"/>
                <a:gd name="T93" fmla="*/ 720 h 1165"/>
                <a:gd name="T94" fmla="*/ 527 w 725"/>
                <a:gd name="T95" fmla="*/ 787 h 1165"/>
                <a:gd name="T96" fmla="*/ 454 w 725"/>
                <a:gd name="T97" fmla="*/ 928 h 1165"/>
                <a:gd name="T98" fmla="*/ 375 w 725"/>
                <a:gd name="T99" fmla="*/ 965 h 1165"/>
                <a:gd name="T100" fmla="*/ 346 w 725"/>
                <a:gd name="T101" fmla="*/ 1045 h 1165"/>
                <a:gd name="T102" fmla="*/ 233 w 725"/>
                <a:gd name="T103" fmla="*/ 1121 h 1165"/>
                <a:gd name="T104" fmla="*/ 221 w 725"/>
                <a:gd name="T105" fmla="*/ 1165 h 1165"/>
                <a:gd name="T106" fmla="*/ 725 w 725"/>
                <a:gd name="T107" fmla="*/ 525 h 1165"/>
                <a:gd name="T108" fmla="*/ 613 w 725"/>
                <a:gd name="T109" fmla="*/ 159 h 1165"/>
                <a:gd name="T110" fmla="*/ 613 w 725"/>
                <a:gd name="T111" fmla="*/ 159 h 1165"/>
                <a:gd name="T112" fmla="*/ 613 w 725"/>
                <a:gd name="T113" fmla="*/ 159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5" h="1165">
                  <a:moveTo>
                    <a:pt x="613" y="159"/>
                  </a:moveTo>
                  <a:cubicBezTo>
                    <a:pt x="593" y="165"/>
                    <a:pt x="593" y="165"/>
                    <a:pt x="593" y="165"/>
                  </a:cubicBezTo>
                  <a:cubicBezTo>
                    <a:pt x="488" y="174"/>
                    <a:pt x="488" y="174"/>
                    <a:pt x="488" y="174"/>
                  </a:cubicBezTo>
                  <a:cubicBezTo>
                    <a:pt x="459" y="222"/>
                    <a:pt x="459" y="222"/>
                    <a:pt x="459" y="222"/>
                  </a:cubicBezTo>
                  <a:cubicBezTo>
                    <a:pt x="437" y="215"/>
                    <a:pt x="437" y="215"/>
                    <a:pt x="437" y="215"/>
                  </a:cubicBezTo>
                  <a:cubicBezTo>
                    <a:pt x="354" y="140"/>
                    <a:pt x="354" y="140"/>
                    <a:pt x="354" y="140"/>
                  </a:cubicBezTo>
                  <a:cubicBezTo>
                    <a:pt x="342" y="101"/>
                    <a:pt x="342" y="101"/>
                    <a:pt x="342" y="101"/>
                  </a:cubicBezTo>
                  <a:cubicBezTo>
                    <a:pt x="325" y="59"/>
                    <a:pt x="325" y="59"/>
                    <a:pt x="325" y="59"/>
                  </a:cubicBezTo>
                  <a:cubicBezTo>
                    <a:pt x="273" y="12"/>
                    <a:pt x="273" y="12"/>
                    <a:pt x="273" y="12"/>
                  </a:cubicBezTo>
                  <a:cubicBezTo>
                    <a:pt x="211" y="0"/>
                    <a:pt x="211" y="0"/>
                    <a:pt x="211" y="0"/>
                  </a:cubicBezTo>
                  <a:cubicBezTo>
                    <a:pt x="210" y="28"/>
                    <a:pt x="210" y="28"/>
                    <a:pt x="210" y="28"/>
                  </a:cubicBezTo>
                  <a:cubicBezTo>
                    <a:pt x="270" y="87"/>
                    <a:pt x="270" y="87"/>
                    <a:pt x="270" y="87"/>
                  </a:cubicBezTo>
                  <a:cubicBezTo>
                    <a:pt x="300" y="122"/>
                    <a:pt x="300" y="122"/>
                    <a:pt x="300" y="122"/>
                  </a:cubicBezTo>
                  <a:cubicBezTo>
                    <a:pt x="267" y="139"/>
                    <a:pt x="267" y="139"/>
                    <a:pt x="267" y="139"/>
                  </a:cubicBezTo>
                  <a:cubicBezTo>
                    <a:pt x="239" y="132"/>
                    <a:pt x="239" y="132"/>
                    <a:pt x="239" y="132"/>
                  </a:cubicBezTo>
                  <a:cubicBezTo>
                    <a:pt x="199" y="115"/>
                    <a:pt x="199" y="115"/>
                    <a:pt x="199" y="115"/>
                  </a:cubicBezTo>
                  <a:cubicBezTo>
                    <a:pt x="200" y="82"/>
                    <a:pt x="200" y="82"/>
                    <a:pt x="200" y="82"/>
                  </a:cubicBezTo>
                  <a:cubicBezTo>
                    <a:pt x="147" y="60"/>
                    <a:pt x="147" y="60"/>
                    <a:pt x="147" y="60"/>
                  </a:cubicBezTo>
                  <a:cubicBezTo>
                    <a:pt x="129" y="137"/>
                    <a:pt x="129" y="137"/>
                    <a:pt x="129" y="137"/>
                  </a:cubicBezTo>
                  <a:cubicBezTo>
                    <a:pt x="75" y="149"/>
                    <a:pt x="75" y="149"/>
                    <a:pt x="75" y="149"/>
                  </a:cubicBezTo>
                  <a:cubicBezTo>
                    <a:pt x="80" y="192"/>
                    <a:pt x="80" y="192"/>
                    <a:pt x="80" y="192"/>
                  </a:cubicBezTo>
                  <a:cubicBezTo>
                    <a:pt x="151" y="206"/>
                    <a:pt x="151" y="206"/>
                    <a:pt x="151" y="206"/>
                  </a:cubicBezTo>
                  <a:cubicBezTo>
                    <a:pt x="163" y="137"/>
                    <a:pt x="163" y="137"/>
                    <a:pt x="163" y="137"/>
                  </a:cubicBezTo>
                  <a:cubicBezTo>
                    <a:pt x="221" y="145"/>
                    <a:pt x="221" y="145"/>
                    <a:pt x="221" y="145"/>
                  </a:cubicBezTo>
                  <a:cubicBezTo>
                    <a:pt x="247" y="161"/>
                    <a:pt x="247" y="161"/>
                    <a:pt x="247" y="161"/>
                  </a:cubicBezTo>
                  <a:cubicBezTo>
                    <a:pt x="291" y="161"/>
                    <a:pt x="291" y="161"/>
                    <a:pt x="291" y="161"/>
                  </a:cubicBezTo>
                  <a:cubicBezTo>
                    <a:pt x="320" y="220"/>
                    <a:pt x="320" y="220"/>
                    <a:pt x="320" y="220"/>
                  </a:cubicBezTo>
                  <a:cubicBezTo>
                    <a:pt x="398" y="300"/>
                    <a:pt x="398" y="300"/>
                    <a:pt x="398" y="300"/>
                  </a:cubicBezTo>
                  <a:cubicBezTo>
                    <a:pt x="393" y="331"/>
                    <a:pt x="393" y="331"/>
                    <a:pt x="393" y="331"/>
                  </a:cubicBezTo>
                  <a:cubicBezTo>
                    <a:pt x="330" y="323"/>
                    <a:pt x="330" y="323"/>
                    <a:pt x="330" y="323"/>
                  </a:cubicBezTo>
                  <a:cubicBezTo>
                    <a:pt x="220" y="378"/>
                    <a:pt x="220" y="378"/>
                    <a:pt x="220" y="378"/>
                  </a:cubicBezTo>
                  <a:cubicBezTo>
                    <a:pt x="142" y="472"/>
                    <a:pt x="142" y="472"/>
                    <a:pt x="142" y="472"/>
                  </a:cubicBezTo>
                  <a:cubicBezTo>
                    <a:pt x="132" y="514"/>
                    <a:pt x="132" y="514"/>
                    <a:pt x="132" y="514"/>
                  </a:cubicBezTo>
                  <a:cubicBezTo>
                    <a:pt x="103" y="514"/>
                    <a:pt x="103" y="514"/>
                    <a:pt x="103" y="514"/>
                  </a:cubicBezTo>
                  <a:cubicBezTo>
                    <a:pt x="51" y="490"/>
                    <a:pt x="51" y="490"/>
                    <a:pt x="51" y="490"/>
                  </a:cubicBezTo>
                  <a:cubicBezTo>
                    <a:pt x="0" y="514"/>
                    <a:pt x="0" y="514"/>
                    <a:pt x="0" y="514"/>
                  </a:cubicBezTo>
                  <a:cubicBezTo>
                    <a:pt x="13" y="568"/>
                    <a:pt x="13" y="568"/>
                    <a:pt x="13" y="568"/>
                  </a:cubicBezTo>
                  <a:cubicBezTo>
                    <a:pt x="35" y="542"/>
                    <a:pt x="35" y="542"/>
                    <a:pt x="35" y="542"/>
                  </a:cubicBezTo>
                  <a:cubicBezTo>
                    <a:pt x="74" y="541"/>
                    <a:pt x="74" y="541"/>
                    <a:pt x="74" y="541"/>
                  </a:cubicBezTo>
                  <a:cubicBezTo>
                    <a:pt x="71" y="589"/>
                    <a:pt x="71" y="589"/>
                    <a:pt x="71" y="589"/>
                  </a:cubicBezTo>
                  <a:cubicBezTo>
                    <a:pt x="103" y="599"/>
                    <a:pt x="103" y="599"/>
                    <a:pt x="103" y="599"/>
                  </a:cubicBezTo>
                  <a:cubicBezTo>
                    <a:pt x="136" y="635"/>
                    <a:pt x="136" y="635"/>
                    <a:pt x="136" y="635"/>
                  </a:cubicBezTo>
                  <a:cubicBezTo>
                    <a:pt x="189" y="620"/>
                    <a:pt x="189" y="620"/>
                    <a:pt x="189" y="620"/>
                  </a:cubicBezTo>
                  <a:cubicBezTo>
                    <a:pt x="249" y="630"/>
                    <a:pt x="249" y="630"/>
                    <a:pt x="249" y="630"/>
                  </a:cubicBezTo>
                  <a:cubicBezTo>
                    <a:pt x="319" y="648"/>
                    <a:pt x="319" y="648"/>
                    <a:pt x="319" y="648"/>
                  </a:cubicBezTo>
                  <a:cubicBezTo>
                    <a:pt x="354" y="653"/>
                    <a:pt x="354" y="653"/>
                    <a:pt x="354" y="653"/>
                  </a:cubicBezTo>
                  <a:cubicBezTo>
                    <a:pt x="413" y="720"/>
                    <a:pt x="413" y="720"/>
                    <a:pt x="413" y="720"/>
                  </a:cubicBezTo>
                  <a:cubicBezTo>
                    <a:pt x="527" y="787"/>
                    <a:pt x="527" y="787"/>
                    <a:pt x="527" y="787"/>
                  </a:cubicBezTo>
                  <a:cubicBezTo>
                    <a:pt x="454" y="928"/>
                    <a:pt x="454" y="928"/>
                    <a:pt x="454" y="928"/>
                  </a:cubicBezTo>
                  <a:cubicBezTo>
                    <a:pt x="375" y="965"/>
                    <a:pt x="375" y="965"/>
                    <a:pt x="375" y="965"/>
                  </a:cubicBezTo>
                  <a:cubicBezTo>
                    <a:pt x="346" y="1045"/>
                    <a:pt x="346" y="1045"/>
                    <a:pt x="346" y="1045"/>
                  </a:cubicBezTo>
                  <a:cubicBezTo>
                    <a:pt x="233" y="1121"/>
                    <a:pt x="233" y="1121"/>
                    <a:pt x="233" y="1121"/>
                  </a:cubicBezTo>
                  <a:cubicBezTo>
                    <a:pt x="221" y="1165"/>
                    <a:pt x="221" y="1165"/>
                    <a:pt x="221" y="1165"/>
                  </a:cubicBezTo>
                  <a:cubicBezTo>
                    <a:pt x="510" y="1095"/>
                    <a:pt x="725" y="835"/>
                    <a:pt x="725" y="525"/>
                  </a:cubicBezTo>
                  <a:cubicBezTo>
                    <a:pt x="725" y="390"/>
                    <a:pt x="683" y="264"/>
                    <a:pt x="613" y="159"/>
                  </a:cubicBezTo>
                  <a:close/>
                  <a:moveTo>
                    <a:pt x="613" y="159"/>
                  </a:moveTo>
                  <a:cubicBezTo>
                    <a:pt x="613" y="159"/>
                    <a:pt x="613" y="159"/>
                    <a:pt x="613" y="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44">
              <a:extLst>
                <a:ext uri="{FF2B5EF4-FFF2-40B4-BE49-F238E27FC236}">
                  <a16:creationId xmlns:a16="http://schemas.microsoft.com/office/drawing/2014/main" id="{415D33D2-BE3D-457D-8579-D13CD1F4F3DA}"/>
                </a:ext>
              </a:extLst>
            </p:cNvPr>
            <p:cNvSpPr>
              <a:spLocks noEditPoints="1"/>
            </p:cNvSpPr>
            <p:nvPr/>
          </p:nvSpPr>
          <p:spPr bwMode="auto">
            <a:xfrm>
              <a:off x="-3498850" y="2060575"/>
              <a:ext cx="2320925" cy="3041650"/>
            </a:xfrm>
            <a:custGeom>
              <a:avLst/>
              <a:gdLst>
                <a:gd name="T0" fmla="*/ 734 w 764"/>
                <a:gd name="T1" fmla="*/ 686 h 1001"/>
                <a:gd name="T2" fmla="*/ 686 w 764"/>
                <a:gd name="T3" fmla="*/ 597 h 1001"/>
                <a:gd name="T4" fmla="*/ 730 w 764"/>
                <a:gd name="T5" fmla="*/ 506 h 1001"/>
                <a:gd name="T6" fmla="*/ 686 w 764"/>
                <a:gd name="T7" fmla="*/ 492 h 1001"/>
                <a:gd name="T8" fmla="*/ 637 w 764"/>
                <a:gd name="T9" fmla="*/ 443 h 1001"/>
                <a:gd name="T10" fmla="*/ 527 w 764"/>
                <a:gd name="T11" fmla="*/ 418 h 1001"/>
                <a:gd name="T12" fmla="*/ 491 w 764"/>
                <a:gd name="T13" fmla="*/ 342 h 1001"/>
                <a:gd name="T14" fmla="*/ 491 w 764"/>
                <a:gd name="T15" fmla="*/ 388 h 1001"/>
                <a:gd name="T16" fmla="*/ 475 w 764"/>
                <a:gd name="T17" fmla="*/ 388 h 1001"/>
                <a:gd name="T18" fmla="*/ 380 w 764"/>
                <a:gd name="T19" fmla="*/ 260 h 1001"/>
                <a:gd name="T20" fmla="*/ 380 w 764"/>
                <a:gd name="T21" fmla="*/ 154 h 1001"/>
                <a:gd name="T22" fmla="*/ 311 w 764"/>
                <a:gd name="T23" fmla="*/ 42 h 1001"/>
                <a:gd name="T24" fmla="*/ 201 w 764"/>
                <a:gd name="T25" fmla="*/ 62 h 1001"/>
                <a:gd name="T26" fmla="*/ 128 w 764"/>
                <a:gd name="T27" fmla="*/ 62 h 1001"/>
                <a:gd name="T28" fmla="*/ 90 w 764"/>
                <a:gd name="T29" fmla="*/ 37 h 1001"/>
                <a:gd name="T30" fmla="*/ 138 w 764"/>
                <a:gd name="T31" fmla="*/ 0 h 1001"/>
                <a:gd name="T32" fmla="*/ 90 w 764"/>
                <a:gd name="T33" fmla="*/ 11 h 1001"/>
                <a:gd name="T34" fmla="*/ 0 w 764"/>
                <a:gd name="T35" fmla="*/ 342 h 1001"/>
                <a:gd name="T36" fmla="*/ 658 w 764"/>
                <a:gd name="T37" fmla="*/ 1001 h 1001"/>
                <a:gd name="T38" fmla="*/ 741 w 764"/>
                <a:gd name="T39" fmla="*/ 995 h 1001"/>
                <a:gd name="T40" fmla="*/ 734 w 764"/>
                <a:gd name="T41" fmla="*/ 915 h 1001"/>
                <a:gd name="T42" fmla="*/ 764 w 764"/>
                <a:gd name="T43" fmla="*/ 793 h 1001"/>
                <a:gd name="T44" fmla="*/ 734 w 764"/>
                <a:gd name="T45" fmla="*/ 686 h 1001"/>
                <a:gd name="T46" fmla="*/ 734 w 764"/>
                <a:gd name="T47" fmla="*/ 686 h 1001"/>
                <a:gd name="T48" fmla="*/ 734 w 764"/>
                <a:gd name="T49" fmla="*/ 686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4" h="1001">
                  <a:moveTo>
                    <a:pt x="734" y="686"/>
                  </a:moveTo>
                  <a:cubicBezTo>
                    <a:pt x="686" y="597"/>
                    <a:pt x="686" y="597"/>
                    <a:pt x="686" y="597"/>
                  </a:cubicBezTo>
                  <a:cubicBezTo>
                    <a:pt x="730" y="506"/>
                    <a:pt x="730" y="506"/>
                    <a:pt x="730" y="506"/>
                  </a:cubicBezTo>
                  <a:cubicBezTo>
                    <a:pt x="686" y="492"/>
                    <a:pt x="686" y="492"/>
                    <a:pt x="686" y="492"/>
                  </a:cubicBezTo>
                  <a:cubicBezTo>
                    <a:pt x="637" y="443"/>
                    <a:pt x="637" y="443"/>
                    <a:pt x="637" y="443"/>
                  </a:cubicBezTo>
                  <a:cubicBezTo>
                    <a:pt x="527" y="418"/>
                    <a:pt x="527" y="418"/>
                    <a:pt x="527" y="418"/>
                  </a:cubicBezTo>
                  <a:cubicBezTo>
                    <a:pt x="491" y="342"/>
                    <a:pt x="491" y="342"/>
                    <a:pt x="491" y="342"/>
                  </a:cubicBezTo>
                  <a:cubicBezTo>
                    <a:pt x="491" y="388"/>
                    <a:pt x="491" y="388"/>
                    <a:pt x="491" y="388"/>
                  </a:cubicBezTo>
                  <a:cubicBezTo>
                    <a:pt x="475" y="388"/>
                    <a:pt x="475" y="388"/>
                    <a:pt x="475" y="388"/>
                  </a:cubicBezTo>
                  <a:cubicBezTo>
                    <a:pt x="380" y="260"/>
                    <a:pt x="380" y="260"/>
                    <a:pt x="380" y="260"/>
                  </a:cubicBezTo>
                  <a:cubicBezTo>
                    <a:pt x="380" y="154"/>
                    <a:pt x="380" y="154"/>
                    <a:pt x="380" y="154"/>
                  </a:cubicBezTo>
                  <a:cubicBezTo>
                    <a:pt x="311" y="42"/>
                    <a:pt x="311" y="42"/>
                    <a:pt x="311" y="42"/>
                  </a:cubicBezTo>
                  <a:cubicBezTo>
                    <a:pt x="201" y="62"/>
                    <a:pt x="201" y="62"/>
                    <a:pt x="201" y="62"/>
                  </a:cubicBezTo>
                  <a:cubicBezTo>
                    <a:pt x="128" y="62"/>
                    <a:pt x="128" y="62"/>
                    <a:pt x="128" y="62"/>
                  </a:cubicBezTo>
                  <a:cubicBezTo>
                    <a:pt x="90" y="37"/>
                    <a:pt x="90" y="37"/>
                    <a:pt x="90" y="37"/>
                  </a:cubicBezTo>
                  <a:cubicBezTo>
                    <a:pt x="138" y="0"/>
                    <a:pt x="138" y="0"/>
                    <a:pt x="138" y="0"/>
                  </a:cubicBezTo>
                  <a:cubicBezTo>
                    <a:pt x="90" y="11"/>
                    <a:pt x="90" y="11"/>
                    <a:pt x="90" y="11"/>
                  </a:cubicBezTo>
                  <a:cubicBezTo>
                    <a:pt x="33" y="108"/>
                    <a:pt x="0" y="221"/>
                    <a:pt x="0" y="342"/>
                  </a:cubicBezTo>
                  <a:cubicBezTo>
                    <a:pt x="0" y="706"/>
                    <a:pt x="295" y="1001"/>
                    <a:pt x="658" y="1001"/>
                  </a:cubicBezTo>
                  <a:cubicBezTo>
                    <a:pt x="686" y="1001"/>
                    <a:pt x="714" y="998"/>
                    <a:pt x="741" y="995"/>
                  </a:cubicBezTo>
                  <a:cubicBezTo>
                    <a:pt x="734" y="915"/>
                    <a:pt x="734" y="915"/>
                    <a:pt x="734" y="915"/>
                  </a:cubicBezTo>
                  <a:cubicBezTo>
                    <a:pt x="734" y="915"/>
                    <a:pt x="764" y="797"/>
                    <a:pt x="764" y="793"/>
                  </a:cubicBezTo>
                  <a:cubicBezTo>
                    <a:pt x="764" y="789"/>
                    <a:pt x="734" y="686"/>
                    <a:pt x="734" y="686"/>
                  </a:cubicBezTo>
                  <a:close/>
                  <a:moveTo>
                    <a:pt x="734" y="686"/>
                  </a:moveTo>
                  <a:cubicBezTo>
                    <a:pt x="734" y="686"/>
                    <a:pt x="734" y="686"/>
                    <a:pt x="734" y="6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45">
              <a:extLst>
                <a:ext uri="{FF2B5EF4-FFF2-40B4-BE49-F238E27FC236}">
                  <a16:creationId xmlns:a16="http://schemas.microsoft.com/office/drawing/2014/main" id="{1AC79B34-7625-4110-9718-271293626041}"/>
                </a:ext>
              </a:extLst>
            </p:cNvPr>
            <p:cNvSpPr>
              <a:spLocks noEditPoints="1"/>
            </p:cNvSpPr>
            <p:nvPr/>
          </p:nvSpPr>
          <p:spPr bwMode="auto">
            <a:xfrm>
              <a:off x="-3040063" y="1100138"/>
              <a:ext cx="2393950" cy="725487"/>
            </a:xfrm>
            <a:custGeom>
              <a:avLst/>
              <a:gdLst>
                <a:gd name="T0" fmla="*/ 94 w 788"/>
                <a:gd name="T1" fmla="*/ 212 h 239"/>
                <a:gd name="T2" fmla="*/ 211 w 788"/>
                <a:gd name="T3" fmla="*/ 196 h 239"/>
                <a:gd name="T4" fmla="*/ 264 w 788"/>
                <a:gd name="T5" fmla="*/ 166 h 239"/>
                <a:gd name="T6" fmla="*/ 325 w 788"/>
                <a:gd name="T7" fmla="*/ 184 h 239"/>
                <a:gd name="T8" fmla="*/ 422 w 788"/>
                <a:gd name="T9" fmla="*/ 178 h 239"/>
                <a:gd name="T10" fmla="*/ 455 w 788"/>
                <a:gd name="T11" fmla="*/ 126 h 239"/>
                <a:gd name="T12" fmla="*/ 504 w 788"/>
                <a:gd name="T13" fmla="*/ 134 h 239"/>
                <a:gd name="T14" fmla="*/ 621 w 788"/>
                <a:gd name="T15" fmla="*/ 123 h 239"/>
                <a:gd name="T16" fmla="*/ 653 w 788"/>
                <a:gd name="T17" fmla="*/ 87 h 239"/>
                <a:gd name="T18" fmla="*/ 699 w 788"/>
                <a:gd name="T19" fmla="*/ 57 h 239"/>
                <a:gd name="T20" fmla="*/ 764 w 788"/>
                <a:gd name="T21" fmla="*/ 67 h 239"/>
                <a:gd name="T22" fmla="*/ 788 w 788"/>
                <a:gd name="T23" fmla="*/ 63 h 239"/>
                <a:gd name="T24" fmla="*/ 507 w 788"/>
                <a:gd name="T25" fmla="*/ 0 h 239"/>
                <a:gd name="T26" fmla="*/ 0 w 788"/>
                <a:gd name="T27" fmla="*/ 239 h 239"/>
                <a:gd name="T28" fmla="*/ 0 w 788"/>
                <a:gd name="T29" fmla="*/ 239 h 239"/>
                <a:gd name="T30" fmla="*/ 94 w 788"/>
                <a:gd name="T31" fmla="*/ 212 h 239"/>
                <a:gd name="T32" fmla="*/ 535 w 788"/>
                <a:gd name="T33" fmla="*/ 65 h 239"/>
                <a:gd name="T34" fmla="*/ 602 w 788"/>
                <a:gd name="T35" fmla="*/ 28 h 239"/>
                <a:gd name="T36" fmla="*/ 645 w 788"/>
                <a:gd name="T37" fmla="*/ 53 h 239"/>
                <a:gd name="T38" fmla="*/ 583 w 788"/>
                <a:gd name="T39" fmla="*/ 101 h 239"/>
                <a:gd name="T40" fmla="*/ 523 w 788"/>
                <a:gd name="T41" fmla="*/ 107 h 239"/>
                <a:gd name="T42" fmla="*/ 496 w 788"/>
                <a:gd name="T43" fmla="*/ 89 h 239"/>
                <a:gd name="T44" fmla="*/ 535 w 788"/>
                <a:gd name="T45" fmla="*/ 65 h 239"/>
                <a:gd name="T46" fmla="*/ 336 w 788"/>
                <a:gd name="T47" fmla="*/ 71 h 239"/>
                <a:gd name="T48" fmla="*/ 366 w 788"/>
                <a:gd name="T49" fmla="*/ 83 h 239"/>
                <a:gd name="T50" fmla="*/ 404 w 788"/>
                <a:gd name="T51" fmla="*/ 71 h 239"/>
                <a:gd name="T52" fmla="*/ 426 w 788"/>
                <a:gd name="T53" fmla="*/ 108 h 239"/>
                <a:gd name="T54" fmla="*/ 336 w 788"/>
                <a:gd name="T55" fmla="*/ 131 h 239"/>
                <a:gd name="T56" fmla="*/ 293 w 788"/>
                <a:gd name="T57" fmla="*/ 106 h 239"/>
                <a:gd name="T58" fmla="*/ 336 w 788"/>
                <a:gd name="T59" fmla="*/ 71 h 239"/>
                <a:gd name="T60" fmla="*/ 336 w 788"/>
                <a:gd name="T61" fmla="*/ 71 h 239"/>
                <a:gd name="T62" fmla="*/ 336 w 788"/>
                <a:gd name="T63" fmla="*/ 7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8" h="239">
                  <a:moveTo>
                    <a:pt x="94" y="212"/>
                  </a:moveTo>
                  <a:cubicBezTo>
                    <a:pt x="211" y="196"/>
                    <a:pt x="211" y="196"/>
                    <a:pt x="211" y="196"/>
                  </a:cubicBezTo>
                  <a:cubicBezTo>
                    <a:pt x="264" y="166"/>
                    <a:pt x="264" y="166"/>
                    <a:pt x="264" y="166"/>
                  </a:cubicBezTo>
                  <a:cubicBezTo>
                    <a:pt x="325" y="184"/>
                    <a:pt x="325" y="184"/>
                    <a:pt x="325" y="184"/>
                  </a:cubicBezTo>
                  <a:cubicBezTo>
                    <a:pt x="422" y="178"/>
                    <a:pt x="422" y="178"/>
                    <a:pt x="422" y="178"/>
                  </a:cubicBezTo>
                  <a:cubicBezTo>
                    <a:pt x="455" y="126"/>
                    <a:pt x="455" y="126"/>
                    <a:pt x="455" y="126"/>
                  </a:cubicBezTo>
                  <a:cubicBezTo>
                    <a:pt x="504" y="134"/>
                    <a:pt x="504" y="134"/>
                    <a:pt x="504" y="134"/>
                  </a:cubicBezTo>
                  <a:cubicBezTo>
                    <a:pt x="621" y="123"/>
                    <a:pt x="621" y="123"/>
                    <a:pt x="621" y="123"/>
                  </a:cubicBezTo>
                  <a:cubicBezTo>
                    <a:pt x="653" y="87"/>
                    <a:pt x="653" y="87"/>
                    <a:pt x="653" y="87"/>
                  </a:cubicBezTo>
                  <a:cubicBezTo>
                    <a:pt x="699" y="57"/>
                    <a:pt x="699" y="57"/>
                    <a:pt x="699" y="57"/>
                  </a:cubicBezTo>
                  <a:cubicBezTo>
                    <a:pt x="764" y="67"/>
                    <a:pt x="764" y="67"/>
                    <a:pt x="764" y="67"/>
                  </a:cubicBezTo>
                  <a:cubicBezTo>
                    <a:pt x="788" y="63"/>
                    <a:pt x="788" y="63"/>
                    <a:pt x="788" y="63"/>
                  </a:cubicBezTo>
                  <a:cubicBezTo>
                    <a:pt x="702" y="23"/>
                    <a:pt x="608" y="0"/>
                    <a:pt x="507" y="0"/>
                  </a:cubicBezTo>
                  <a:cubicBezTo>
                    <a:pt x="303" y="0"/>
                    <a:pt x="120" y="93"/>
                    <a:pt x="0" y="239"/>
                  </a:cubicBezTo>
                  <a:cubicBezTo>
                    <a:pt x="0" y="239"/>
                    <a:pt x="0" y="239"/>
                    <a:pt x="0" y="239"/>
                  </a:cubicBezTo>
                  <a:lnTo>
                    <a:pt x="94" y="212"/>
                  </a:lnTo>
                  <a:close/>
                  <a:moveTo>
                    <a:pt x="535" y="65"/>
                  </a:moveTo>
                  <a:cubicBezTo>
                    <a:pt x="602" y="28"/>
                    <a:pt x="602" y="28"/>
                    <a:pt x="602" y="28"/>
                  </a:cubicBezTo>
                  <a:cubicBezTo>
                    <a:pt x="645" y="53"/>
                    <a:pt x="645" y="53"/>
                    <a:pt x="645" y="53"/>
                  </a:cubicBezTo>
                  <a:cubicBezTo>
                    <a:pt x="583" y="101"/>
                    <a:pt x="583" y="101"/>
                    <a:pt x="583" y="101"/>
                  </a:cubicBezTo>
                  <a:cubicBezTo>
                    <a:pt x="523" y="107"/>
                    <a:pt x="523" y="107"/>
                    <a:pt x="523" y="107"/>
                  </a:cubicBezTo>
                  <a:cubicBezTo>
                    <a:pt x="496" y="89"/>
                    <a:pt x="496" y="89"/>
                    <a:pt x="496" y="89"/>
                  </a:cubicBezTo>
                  <a:lnTo>
                    <a:pt x="535" y="65"/>
                  </a:lnTo>
                  <a:close/>
                  <a:moveTo>
                    <a:pt x="336" y="71"/>
                  </a:moveTo>
                  <a:cubicBezTo>
                    <a:pt x="366" y="83"/>
                    <a:pt x="366" y="83"/>
                    <a:pt x="366" y="83"/>
                  </a:cubicBezTo>
                  <a:cubicBezTo>
                    <a:pt x="404" y="71"/>
                    <a:pt x="404" y="71"/>
                    <a:pt x="404" y="71"/>
                  </a:cubicBezTo>
                  <a:cubicBezTo>
                    <a:pt x="426" y="108"/>
                    <a:pt x="426" y="108"/>
                    <a:pt x="426" y="108"/>
                  </a:cubicBezTo>
                  <a:cubicBezTo>
                    <a:pt x="336" y="131"/>
                    <a:pt x="336" y="131"/>
                    <a:pt x="336" y="131"/>
                  </a:cubicBezTo>
                  <a:cubicBezTo>
                    <a:pt x="293" y="106"/>
                    <a:pt x="293" y="106"/>
                    <a:pt x="293" y="106"/>
                  </a:cubicBezTo>
                  <a:cubicBezTo>
                    <a:pt x="293" y="106"/>
                    <a:pt x="335" y="79"/>
                    <a:pt x="336" y="71"/>
                  </a:cubicBezTo>
                  <a:close/>
                  <a:moveTo>
                    <a:pt x="336" y="71"/>
                  </a:moveTo>
                  <a:cubicBezTo>
                    <a:pt x="336" y="71"/>
                    <a:pt x="336" y="71"/>
                    <a:pt x="336" y="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id="{335E4598-709A-42E8-A4FB-689DD6E12C11}"/>
              </a:ext>
            </a:extLst>
          </p:cNvPr>
          <p:cNvGrpSpPr/>
          <p:nvPr/>
        </p:nvGrpSpPr>
        <p:grpSpPr>
          <a:xfrm>
            <a:off x="5243046" y="838200"/>
            <a:ext cx="329184" cy="329184"/>
            <a:chOff x="-4124325" y="1736725"/>
            <a:chExt cx="3930650" cy="3750359"/>
          </a:xfrm>
          <a:solidFill>
            <a:schemeClr val="bg1"/>
          </a:solidFill>
        </p:grpSpPr>
        <p:sp>
          <p:nvSpPr>
            <p:cNvPr id="59" name="Freeform 49">
              <a:extLst>
                <a:ext uri="{FF2B5EF4-FFF2-40B4-BE49-F238E27FC236}">
                  <a16:creationId xmlns:a16="http://schemas.microsoft.com/office/drawing/2014/main" id="{5EFD75A3-69A9-4BF5-ADCF-3A3C000834B4}"/>
                </a:ext>
              </a:extLst>
            </p:cNvPr>
            <p:cNvSpPr>
              <a:spLocks noEditPoints="1"/>
            </p:cNvSpPr>
            <p:nvPr/>
          </p:nvSpPr>
          <p:spPr bwMode="auto">
            <a:xfrm>
              <a:off x="-3003550" y="1736725"/>
              <a:ext cx="1698625" cy="1655763"/>
            </a:xfrm>
            <a:custGeom>
              <a:avLst/>
              <a:gdLst>
                <a:gd name="T0" fmla="*/ 54 w 559"/>
                <a:gd name="T1" fmla="*/ 545 h 545"/>
                <a:gd name="T2" fmla="*/ 108 w 559"/>
                <a:gd name="T3" fmla="*/ 491 h 545"/>
                <a:gd name="T4" fmla="*/ 108 w 559"/>
                <a:gd name="T5" fmla="*/ 279 h 545"/>
                <a:gd name="T6" fmla="*/ 280 w 559"/>
                <a:gd name="T7" fmla="*/ 108 h 545"/>
                <a:gd name="T8" fmla="*/ 451 w 559"/>
                <a:gd name="T9" fmla="*/ 279 h 545"/>
                <a:gd name="T10" fmla="*/ 451 w 559"/>
                <a:gd name="T11" fmla="*/ 491 h 545"/>
                <a:gd name="T12" fmla="*/ 505 w 559"/>
                <a:gd name="T13" fmla="*/ 545 h 545"/>
                <a:gd name="T14" fmla="*/ 559 w 559"/>
                <a:gd name="T15" fmla="*/ 491 h 545"/>
                <a:gd name="T16" fmla="*/ 559 w 559"/>
                <a:gd name="T17" fmla="*/ 279 h 545"/>
                <a:gd name="T18" fmla="*/ 280 w 559"/>
                <a:gd name="T19" fmla="*/ 0 h 545"/>
                <a:gd name="T20" fmla="*/ 0 w 559"/>
                <a:gd name="T21" fmla="*/ 279 h 545"/>
                <a:gd name="T22" fmla="*/ 0 w 559"/>
                <a:gd name="T23" fmla="*/ 491 h 545"/>
                <a:gd name="T24" fmla="*/ 54 w 559"/>
                <a:gd name="T25" fmla="*/ 545 h 545"/>
                <a:gd name="T26" fmla="*/ 54 w 559"/>
                <a:gd name="T27" fmla="*/ 545 h 545"/>
                <a:gd name="T28" fmla="*/ 54 w 559"/>
                <a:gd name="T29" fmla="*/ 5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545">
                  <a:moveTo>
                    <a:pt x="54" y="545"/>
                  </a:moveTo>
                  <a:cubicBezTo>
                    <a:pt x="84" y="545"/>
                    <a:pt x="108" y="521"/>
                    <a:pt x="108" y="491"/>
                  </a:cubicBezTo>
                  <a:cubicBezTo>
                    <a:pt x="108" y="279"/>
                    <a:pt x="108" y="279"/>
                    <a:pt x="108" y="279"/>
                  </a:cubicBezTo>
                  <a:cubicBezTo>
                    <a:pt x="108" y="185"/>
                    <a:pt x="185" y="108"/>
                    <a:pt x="280" y="108"/>
                  </a:cubicBezTo>
                  <a:cubicBezTo>
                    <a:pt x="374" y="108"/>
                    <a:pt x="451" y="185"/>
                    <a:pt x="451" y="279"/>
                  </a:cubicBezTo>
                  <a:cubicBezTo>
                    <a:pt x="451" y="491"/>
                    <a:pt x="451" y="491"/>
                    <a:pt x="451" y="491"/>
                  </a:cubicBezTo>
                  <a:cubicBezTo>
                    <a:pt x="451" y="521"/>
                    <a:pt x="475" y="545"/>
                    <a:pt x="505" y="545"/>
                  </a:cubicBezTo>
                  <a:cubicBezTo>
                    <a:pt x="535" y="545"/>
                    <a:pt x="559" y="521"/>
                    <a:pt x="559" y="491"/>
                  </a:cubicBezTo>
                  <a:cubicBezTo>
                    <a:pt x="559" y="279"/>
                    <a:pt x="559" y="279"/>
                    <a:pt x="559" y="279"/>
                  </a:cubicBezTo>
                  <a:cubicBezTo>
                    <a:pt x="559" y="125"/>
                    <a:pt x="434" y="0"/>
                    <a:pt x="280" y="0"/>
                  </a:cubicBezTo>
                  <a:cubicBezTo>
                    <a:pt x="125" y="0"/>
                    <a:pt x="0" y="125"/>
                    <a:pt x="0" y="279"/>
                  </a:cubicBezTo>
                  <a:cubicBezTo>
                    <a:pt x="0" y="491"/>
                    <a:pt x="0" y="491"/>
                    <a:pt x="0" y="491"/>
                  </a:cubicBezTo>
                  <a:cubicBezTo>
                    <a:pt x="0" y="521"/>
                    <a:pt x="24" y="545"/>
                    <a:pt x="54" y="545"/>
                  </a:cubicBezTo>
                  <a:close/>
                  <a:moveTo>
                    <a:pt x="54" y="545"/>
                  </a:moveTo>
                  <a:cubicBezTo>
                    <a:pt x="54" y="545"/>
                    <a:pt x="54" y="545"/>
                    <a:pt x="54" y="54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0">
              <a:extLst>
                <a:ext uri="{FF2B5EF4-FFF2-40B4-BE49-F238E27FC236}">
                  <a16:creationId xmlns:a16="http://schemas.microsoft.com/office/drawing/2014/main" id="{64165C82-35CE-491E-807B-6F0A4C8F6357}"/>
                </a:ext>
              </a:extLst>
            </p:cNvPr>
            <p:cNvSpPr>
              <a:spLocks noEditPoints="1"/>
            </p:cNvSpPr>
            <p:nvPr/>
          </p:nvSpPr>
          <p:spPr bwMode="auto">
            <a:xfrm>
              <a:off x="-4124325" y="2823265"/>
              <a:ext cx="3930650" cy="2663819"/>
            </a:xfrm>
            <a:custGeom>
              <a:avLst/>
              <a:gdLst>
                <a:gd name="T0" fmla="*/ 1270 w 1294"/>
                <a:gd name="T1" fmla="*/ 0 h 877"/>
                <a:gd name="T2" fmla="*/ 982 w 1294"/>
                <a:gd name="T3" fmla="*/ 0 h 877"/>
                <a:gd name="T4" fmla="*/ 982 w 1294"/>
                <a:gd name="T5" fmla="*/ 68 h 877"/>
                <a:gd name="T6" fmla="*/ 874 w 1294"/>
                <a:gd name="T7" fmla="*/ 176 h 877"/>
                <a:gd name="T8" fmla="*/ 766 w 1294"/>
                <a:gd name="T9" fmla="*/ 68 h 877"/>
                <a:gd name="T10" fmla="*/ 766 w 1294"/>
                <a:gd name="T11" fmla="*/ 0 h 877"/>
                <a:gd name="T12" fmla="*/ 531 w 1294"/>
                <a:gd name="T13" fmla="*/ 0 h 877"/>
                <a:gd name="T14" fmla="*/ 531 w 1294"/>
                <a:gd name="T15" fmla="*/ 68 h 877"/>
                <a:gd name="T16" fmla="*/ 423 w 1294"/>
                <a:gd name="T17" fmla="*/ 176 h 877"/>
                <a:gd name="T18" fmla="*/ 315 w 1294"/>
                <a:gd name="T19" fmla="*/ 68 h 877"/>
                <a:gd name="T20" fmla="*/ 315 w 1294"/>
                <a:gd name="T21" fmla="*/ 0 h 877"/>
                <a:gd name="T22" fmla="*/ 24 w 1294"/>
                <a:gd name="T23" fmla="*/ 0 h 877"/>
                <a:gd name="T24" fmla="*/ 3 w 1294"/>
                <a:gd name="T25" fmla="*/ 26 h 877"/>
                <a:gd name="T26" fmla="*/ 193 w 1294"/>
                <a:gd name="T27" fmla="*/ 798 h 877"/>
                <a:gd name="T28" fmla="*/ 295 w 1294"/>
                <a:gd name="T29" fmla="*/ 877 h 877"/>
                <a:gd name="T30" fmla="*/ 999 w 1294"/>
                <a:gd name="T31" fmla="*/ 877 h 877"/>
                <a:gd name="T32" fmla="*/ 1101 w 1294"/>
                <a:gd name="T33" fmla="*/ 798 h 877"/>
                <a:gd name="T34" fmla="*/ 1291 w 1294"/>
                <a:gd name="T35" fmla="*/ 26 h 877"/>
                <a:gd name="T36" fmla="*/ 1270 w 1294"/>
                <a:gd name="T37" fmla="*/ 0 h 877"/>
                <a:gd name="T38" fmla="*/ 1270 w 1294"/>
                <a:gd name="T39" fmla="*/ 0 h 877"/>
                <a:gd name="T40" fmla="*/ 1270 w 1294"/>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4" h="877">
                  <a:moveTo>
                    <a:pt x="1270" y="0"/>
                  </a:moveTo>
                  <a:cubicBezTo>
                    <a:pt x="982" y="0"/>
                    <a:pt x="982" y="0"/>
                    <a:pt x="982" y="0"/>
                  </a:cubicBezTo>
                  <a:cubicBezTo>
                    <a:pt x="982" y="68"/>
                    <a:pt x="982" y="68"/>
                    <a:pt x="982" y="68"/>
                  </a:cubicBezTo>
                  <a:cubicBezTo>
                    <a:pt x="982" y="127"/>
                    <a:pt x="934" y="176"/>
                    <a:pt x="874" y="176"/>
                  </a:cubicBezTo>
                  <a:cubicBezTo>
                    <a:pt x="814" y="176"/>
                    <a:pt x="766" y="127"/>
                    <a:pt x="766" y="68"/>
                  </a:cubicBezTo>
                  <a:cubicBezTo>
                    <a:pt x="766" y="0"/>
                    <a:pt x="766" y="0"/>
                    <a:pt x="766" y="0"/>
                  </a:cubicBezTo>
                  <a:cubicBezTo>
                    <a:pt x="531" y="0"/>
                    <a:pt x="531" y="0"/>
                    <a:pt x="531" y="0"/>
                  </a:cubicBezTo>
                  <a:cubicBezTo>
                    <a:pt x="531" y="68"/>
                    <a:pt x="531" y="68"/>
                    <a:pt x="531" y="68"/>
                  </a:cubicBezTo>
                  <a:cubicBezTo>
                    <a:pt x="531" y="127"/>
                    <a:pt x="483" y="176"/>
                    <a:pt x="423" y="176"/>
                  </a:cubicBezTo>
                  <a:cubicBezTo>
                    <a:pt x="363" y="176"/>
                    <a:pt x="315" y="127"/>
                    <a:pt x="315" y="68"/>
                  </a:cubicBezTo>
                  <a:cubicBezTo>
                    <a:pt x="315" y="0"/>
                    <a:pt x="315" y="0"/>
                    <a:pt x="315" y="0"/>
                  </a:cubicBezTo>
                  <a:cubicBezTo>
                    <a:pt x="24" y="0"/>
                    <a:pt x="24" y="0"/>
                    <a:pt x="24" y="0"/>
                  </a:cubicBezTo>
                  <a:cubicBezTo>
                    <a:pt x="9" y="0"/>
                    <a:pt x="0" y="12"/>
                    <a:pt x="3" y="26"/>
                  </a:cubicBezTo>
                  <a:cubicBezTo>
                    <a:pt x="193" y="798"/>
                    <a:pt x="193" y="798"/>
                    <a:pt x="193" y="798"/>
                  </a:cubicBezTo>
                  <a:cubicBezTo>
                    <a:pt x="204" y="842"/>
                    <a:pt x="250" y="877"/>
                    <a:pt x="295" y="877"/>
                  </a:cubicBezTo>
                  <a:cubicBezTo>
                    <a:pt x="999" y="877"/>
                    <a:pt x="999" y="877"/>
                    <a:pt x="999" y="877"/>
                  </a:cubicBezTo>
                  <a:cubicBezTo>
                    <a:pt x="1044" y="877"/>
                    <a:pt x="1090" y="842"/>
                    <a:pt x="1101" y="798"/>
                  </a:cubicBezTo>
                  <a:cubicBezTo>
                    <a:pt x="1291" y="26"/>
                    <a:pt x="1291" y="26"/>
                    <a:pt x="1291" y="26"/>
                  </a:cubicBezTo>
                  <a:cubicBezTo>
                    <a:pt x="1294" y="12"/>
                    <a:pt x="1285" y="0"/>
                    <a:pt x="1270" y="0"/>
                  </a:cubicBezTo>
                  <a:close/>
                  <a:moveTo>
                    <a:pt x="1270" y="0"/>
                  </a:moveTo>
                  <a:cubicBezTo>
                    <a:pt x="1270" y="0"/>
                    <a:pt x="1270" y="0"/>
                    <a:pt x="127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0">
            <a:extLst>
              <a:ext uri="{FF2B5EF4-FFF2-40B4-BE49-F238E27FC236}">
                <a16:creationId xmlns:a16="http://schemas.microsoft.com/office/drawing/2014/main" id="{BD8A7846-8E34-4360-B609-E1BB4467BBFF}"/>
              </a:ext>
            </a:extLst>
          </p:cNvPr>
          <p:cNvGrpSpPr/>
          <p:nvPr/>
        </p:nvGrpSpPr>
        <p:grpSpPr>
          <a:xfrm>
            <a:off x="6892212" y="990600"/>
            <a:ext cx="421400" cy="331787"/>
            <a:chOff x="-3227387" y="-1377950"/>
            <a:chExt cx="4410075" cy="3951288"/>
          </a:xfrm>
          <a:solidFill>
            <a:schemeClr val="bg1"/>
          </a:solidFill>
        </p:grpSpPr>
        <p:sp>
          <p:nvSpPr>
            <p:cNvPr id="62" name="Freeform 5">
              <a:extLst>
                <a:ext uri="{FF2B5EF4-FFF2-40B4-BE49-F238E27FC236}">
                  <a16:creationId xmlns:a16="http://schemas.microsoft.com/office/drawing/2014/main" id="{3DCC5EEC-9151-4B8F-A8F2-6CF473B52915}"/>
                </a:ext>
              </a:extLst>
            </p:cNvPr>
            <p:cNvSpPr>
              <a:spLocks/>
            </p:cNvSpPr>
            <p:nvPr/>
          </p:nvSpPr>
          <p:spPr bwMode="auto">
            <a:xfrm>
              <a:off x="-3227387" y="-1377950"/>
              <a:ext cx="4410075" cy="2405063"/>
            </a:xfrm>
            <a:custGeom>
              <a:avLst/>
              <a:gdLst>
                <a:gd name="T0" fmla="*/ 1908 w 2048"/>
                <a:gd name="T1" fmla="*/ 0 h 1120"/>
                <a:gd name="T2" fmla="*/ 140 w 2048"/>
                <a:gd name="T3" fmla="*/ 0 h 1120"/>
                <a:gd name="T4" fmla="*/ 0 w 2048"/>
                <a:gd name="T5" fmla="*/ 140 h 1120"/>
                <a:gd name="T6" fmla="*/ 0 w 2048"/>
                <a:gd name="T7" fmla="*/ 1120 h 1120"/>
                <a:gd name="T8" fmla="*/ 2048 w 2048"/>
                <a:gd name="T9" fmla="*/ 1120 h 1120"/>
                <a:gd name="T10" fmla="*/ 2048 w 2048"/>
                <a:gd name="T11" fmla="*/ 140 h 1120"/>
                <a:gd name="T12" fmla="*/ 1908 w 2048"/>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2048" h="1120">
                  <a:moveTo>
                    <a:pt x="1908" y="0"/>
                  </a:moveTo>
                  <a:cubicBezTo>
                    <a:pt x="140" y="0"/>
                    <a:pt x="140" y="0"/>
                    <a:pt x="140" y="0"/>
                  </a:cubicBezTo>
                  <a:cubicBezTo>
                    <a:pt x="63" y="0"/>
                    <a:pt x="0" y="63"/>
                    <a:pt x="0" y="140"/>
                  </a:cubicBezTo>
                  <a:cubicBezTo>
                    <a:pt x="0" y="1120"/>
                    <a:pt x="0" y="1120"/>
                    <a:pt x="0" y="1120"/>
                  </a:cubicBezTo>
                  <a:cubicBezTo>
                    <a:pt x="2048" y="1120"/>
                    <a:pt x="2048" y="1120"/>
                    <a:pt x="2048" y="1120"/>
                  </a:cubicBezTo>
                  <a:cubicBezTo>
                    <a:pt x="2048" y="140"/>
                    <a:pt x="2048" y="140"/>
                    <a:pt x="2048" y="140"/>
                  </a:cubicBezTo>
                  <a:cubicBezTo>
                    <a:pt x="2048" y="63"/>
                    <a:pt x="1985" y="0"/>
                    <a:pt x="190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
              <a:extLst>
                <a:ext uri="{FF2B5EF4-FFF2-40B4-BE49-F238E27FC236}">
                  <a16:creationId xmlns:a16="http://schemas.microsoft.com/office/drawing/2014/main" id="{CAFC765E-07F7-4502-BB5C-E8ECEFA28F9D}"/>
                </a:ext>
              </a:extLst>
            </p:cNvPr>
            <p:cNvSpPr>
              <a:spLocks/>
            </p:cNvSpPr>
            <p:nvPr/>
          </p:nvSpPr>
          <p:spPr bwMode="auto">
            <a:xfrm>
              <a:off x="-3227387" y="1285875"/>
              <a:ext cx="4410075" cy="514350"/>
            </a:xfrm>
            <a:custGeom>
              <a:avLst/>
              <a:gdLst>
                <a:gd name="T0" fmla="*/ 0 w 2048"/>
                <a:gd name="T1" fmla="*/ 100 h 240"/>
                <a:gd name="T2" fmla="*/ 140 w 2048"/>
                <a:gd name="T3" fmla="*/ 240 h 240"/>
                <a:gd name="T4" fmla="*/ 1908 w 2048"/>
                <a:gd name="T5" fmla="*/ 240 h 240"/>
                <a:gd name="T6" fmla="*/ 2048 w 2048"/>
                <a:gd name="T7" fmla="*/ 100 h 240"/>
                <a:gd name="T8" fmla="*/ 2048 w 2048"/>
                <a:gd name="T9" fmla="*/ 0 h 240"/>
                <a:gd name="T10" fmla="*/ 0 w 2048"/>
                <a:gd name="T11" fmla="*/ 0 h 240"/>
                <a:gd name="T12" fmla="*/ 0 w 2048"/>
                <a:gd name="T13" fmla="*/ 100 h 240"/>
              </a:gdLst>
              <a:ahLst/>
              <a:cxnLst>
                <a:cxn ang="0">
                  <a:pos x="T0" y="T1"/>
                </a:cxn>
                <a:cxn ang="0">
                  <a:pos x="T2" y="T3"/>
                </a:cxn>
                <a:cxn ang="0">
                  <a:pos x="T4" y="T5"/>
                </a:cxn>
                <a:cxn ang="0">
                  <a:pos x="T6" y="T7"/>
                </a:cxn>
                <a:cxn ang="0">
                  <a:pos x="T8" y="T9"/>
                </a:cxn>
                <a:cxn ang="0">
                  <a:pos x="T10" y="T11"/>
                </a:cxn>
                <a:cxn ang="0">
                  <a:pos x="T12" y="T13"/>
                </a:cxn>
              </a:cxnLst>
              <a:rect l="0" t="0" r="r" b="b"/>
              <a:pathLst>
                <a:path w="2048" h="240">
                  <a:moveTo>
                    <a:pt x="0" y="100"/>
                  </a:moveTo>
                  <a:cubicBezTo>
                    <a:pt x="0" y="177"/>
                    <a:pt x="63" y="240"/>
                    <a:pt x="140" y="240"/>
                  </a:cubicBezTo>
                  <a:cubicBezTo>
                    <a:pt x="1908" y="240"/>
                    <a:pt x="1908" y="240"/>
                    <a:pt x="1908" y="240"/>
                  </a:cubicBezTo>
                  <a:cubicBezTo>
                    <a:pt x="1985" y="240"/>
                    <a:pt x="2048" y="177"/>
                    <a:pt x="2048" y="100"/>
                  </a:cubicBezTo>
                  <a:cubicBezTo>
                    <a:pt x="2048" y="0"/>
                    <a:pt x="2048" y="0"/>
                    <a:pt x="2048" y="0"/>
                  </a:cubicBezTo>
                  <a:cubicBezTo>
                    <a:pt x="0" y="0"/>
                    <a:pt x="0" y="0"/>
                    <a:pt x="0" y="0"/>
                  </a:cubicBezTo>
                  <a:lnTo>
                    <a:pt x="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7">
              <a:extLst>
                <a:ext uri="{FF2B5EF4-FFF2-40B4-BE49-F238E27FC236}">
                  <a16:creationId xmlns:a16="http://schemas.microsoft.com/office/drawing/2014/main" id="{718A4638-2AF7-40B7-9690-426CCC6C895B}"/>
                </a:ext>
              </a:extLst>
            </p:cNvPr>
            <p:cNvSpPr>
              <a:spLocks/>
            </p:cNvSpPr>
            <p:nvPr/>
          </p:nvSpPr>
          <p:spPr bwMode="auto">
            <a:xfrm>
              <a:off x="-1952625" y="2058988"/>
              <a:ext cx="1860550" cy="514350"/>
            </a:xfrm>
            <a:custGeom>
              <a:avLst/>
              <a:gdLst>
                <a:gd name="T0" fmla="*/ 804 w 864"/>
                <a:gd name="T1" fmla="*/ 120 h 240"/>
                <a:gd name="T2" fmla="*/ 672 w 864"/>
                <a:gd name="T3" fmla="*/ 120 h 240"/>
                <a:gd name="T4" fmla="*/ 672 w 864"/>
                <a:gd name="T5" fmla="*/ 0 h 240"/>
                <a:gd name="T6" fmla="*/ 192 w 864"/>
                <a:gd name="T7" fmla="*/ 0 h 240"/>
                <a:gd name="T8" fmla="*/ 192 w 864"/>
                <a:gd name="T9" fmla="*/ 120 h 240"/>
                <a:gd name="T10" fmla="*/ 60 w 864"/>
                <a:gd name="T11" fmla="*/ 120 h 240"/>
                <a:gd name="T12" fmla="*/ 0 w 864"/>
                <a:gd name="T13" fmla="*/ 180 h 240"/>
                <a:gd name="T14" fmla="*/ 60 w 864"/>
                <a:gd name="T15" fmla="*/ 240 h 240"/>
                <a:gd name="T16" fmla="*/ 804 w 864"/>
                <a:gd name="T17" fmla="*/ 240 h 240"/>
                <a:gd name="T18" fmla="*/ 864 w 864"/>
                <a:gd name="T19" fmla="*/ 180 h 240"/>
                <a:gd name="T20" fmla="*/ 804 w 864"/>
                <a:gd name="T21"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240">
                  <a:moveTo>
                    <a:pt x="804" y="120"/>
                  </a:moveTo>
                  <a:cubicBezTo>
                    <a:pt x="672" y="120"/>
                    <a:pt x="672" y="120"/>
                    <a:pt x="672" y="120"/>
                  </a:cubicBezTo>
                  <a:cubicBezTo>
                    <a:pt x="672" y="0"/>
                    <a:pt x="672" y="0"/>
                    <a:pt x="672" y="0"/>
                  </a:cubicBezTo>
                  <a:cubicBezTo>
                    <a:pt x="192" y="0"/>
                    <a:pt x="192" y="0"/>
                    <a:pt x="192" y="0"/>
                  </a:cubicBezTo>
                  <a:cubicBezTo>
                    <a:pt x="192" y="120"/>
                    <a:pt x="192" y="120"/>
                    <a:pt x="192" y="120"/>
                  </a:cubicBezTo>
                  <a:cubicBezTo>
                    <a:pt x="60" y="120"/>
                    <a:pt x="60" y="120"/>
                    <a:pt x="60" y="120"/>
                  </a:cubicBezTo>
                  <a:cubicBezTo>
                    <a:pt x="27" y="120"/>
                    <a:pt x="0" y="147"/>
                    <a:pt x="0" y="180"/>
                  </a:cubicBezTo>
                  <a:cubicBezTo>
                    <a:pt x="0" y="213"/>
                    <a:pt x="27" y="240"/>
                    <a:pt x="60" y="240"/>
                  </a:cubicBezTo>
                  <a:cubicBezTo>
                    <a:pt x="804" y="240"/>
                    <a:pt x="804" y="240"/>
                    <a:pt x="804" y="240"/>
                  </a:cubicBezTo>
                  <a:cubicBezTo>
                    <a:pt x="837" y="240"/>
                    <a:pt x="864" y="213"/>
                    <a:pt x="864" y="180"/>
                  </a:cubicBezTo>
                  <a:cubicBezTo>
                    <a:pt x="864" y="147"/>
                    <a:pt x="837" y="120"/>
                    <a:pt x="804"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2" name="Picture 71">
            <a:extLst>
              <a:ext uri="{FF2B5EF4-FFF2-40B4-BE49-F238E27FC236}">
                <a16:creationId xmlns:a16="http://schemas.microsoft.com/office/drawing/2014/main" id="{0242F2D2-745B-4CE8-A054-78E03E5DC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5933" y="1854607"/>
            <a:ext cx="2330852" cy="2793593"/>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13" name="TextBox 12">
            <a:extLst>
              <a:ext uri="{FF2B5EF4-FFF2-40B4-BE49-F238E27FC236}">
                <a16:creationId xmlns:a16="http://schemas.microsoft.com/office/drawing/2014/main" id="{F6D87726-FDC2-7CAE-E5FC-6BE98CC52E89}"/>
              </a:ext>
            </a:extLst>
          </p:cNvPr>
          <p:cNvSpPr txBox="1"/>
          <p:nvPr/>
        </p:nvSpPr>
        <p:spPr>
          <a:xfrm>
            <a:off x="4037012" y="5715000"/>
            <a:ext cx="4555104" cy="954107"/>
          </a:xfrm>
          <a:prstGeom prst="rect">
            <a:avLst/>
          </a:prstGeom>
          <a:noFill/>
        </p:spPr>
        <p:txBody>
          <a:bodyPr wrap="square" rtlCol="0">
            <a:spAutoFit/>
          </a:bodyPr>
          <a:lstStyle/>
          <a:p>
            <a:pPr algn="ctr"/>
            <a:r>
              <a:rPr lang="en-US" sz="2000" b="1" dirty="0"/>
              <a:t>To view writing samples, visit  </a:t>
            </a:r>
            <a:r>
              <a:rPr lang="en-US" sz="1800" b="1"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https://tomschaffner.com/media-portfolio/</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16" name="Picture 15">
            <a:extLst>
              <a:ext uri="{FF2B5EF4-FFF2-40B4-BE49-F238E27FC236}">
                <a16:creationId xmlns:a16="http://schemas.microsoft.com/office/drawing/2014/main" id="{4F00CFA8-1687-4758-8A45-4E3A9B9EF3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25693" y="3585944"/>
            <a:ext cx="2319194" cy="2912770"/>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74" name="Picture 73">
            <a:extLst>
              <a:ext uri="{FF2B5EF4-FFF2-40B4-BE49-F238E27FC236}">
                <a16:creationId xmlns:a16="http://schemas.microsoft.com/office/drawing/2014/main" id="{B8A0002C-AFFE-40F2-82D9-48A37C83A1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2069" y="3044943"/>
            <a:ext cx="2319194" cy="3096976"/>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pic>
        <p:nvPicPr>
          <p:cNvPr id="68" name="Picture 67">
            <a:extLst>
              <a:ext uri="{FF2B5EF4-FFF2-40B4-BE49-F238E27FC236}">
                <a16:creationId xmlns:a16="http://schemas.microsoft.com/office/drawing/2014/main" id="{3D4679C3-33BD-4FC9-BB8F-0C06104D5D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86887" y="3397445"/>
            <a:ext cx="2373462" cy="3144424"/>
          </a:xfrm>
          <a:prstGeom prst="rect">
            <a:avLst/>
          </a:prstGeom>
          <a:ln w="12700">
            <a:solidFill>
              <a:schemeClr val="bg1">
                <a:lumMod val="75000"/>
              </a:schemeClr>
            </a:solidFill>
          </a:ln>
          <a:effectLst>
            <a:outerShdw blurRad="228600" dist="50800" dir="600000" algn="ctr" rotWithShape="0">
              <a:schemeClr val="bg1">
                <a:lumMod val="65000"/>
                <a:alpha val="99000"/>
              </a:schemeClr>
            </a:outerShdw>
          </a:effectLst>
        </p:spPr>
      </p:pic>
      <p:sp>
        <p:nvSpPr>
          <p:cNvPr id="3" name="Slide Number Placeholder 2">
            <a:extLst>
              <a:ext uri="{FF2B5EF4-FFF2-40B4-BE49-F238E27FC236}">
                <a16:creationId xmlns:a16="http://schemas.microsoft.com/office/drawing/2014/main" id="{FCAB14A2-9DE5-85EA-CE4D-559591409524}"/>
              </a:ext>
            </a:extLst>
          </p:cNvPr>
          <p:cNvSpPr>
            <a:spLocks noGrp="1"/>
          </p:cNvSpPr>
          <p:nvPr>
            <p:ph type="sldNum" sz="quarter" idx="12"/>
          </p:nvPr>
        </p:nvSpPr>
        <p:spPr/>
        <p:txBody>
          <a:bodyPr/>
          <a:lstStyle/>
          <a:p>
            <a:fld id="{96E69268-9C8B-4EBF-A9EE-DC5DC2D48DC3}" type="slidenum">
              <a:rPr lang="en-US" smtClean="0"/>
              <a:pPr/>
              <a:t>6</a:t>
            </a:fld>
            <a:endParaRPr lang="en-US"/>
          </a:p>
        </p:txBody>
      </p:sp>
    </p:spTree>
    <p:extLst>
      <p:ext uri="{BB962C8B-B14F-4D97-AF65-F5344CB8AC3E}">
        <p14:creationId xmlns:p14="http://schemas.microsoft.com/office/powerpoint/2010/main" val="68641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143000"/>
            <a:ext cx="9267350" cy="1015663"/>
          </a:xfrm>
          <a:prstGeom prst="rect">
            <a:avLst/>
          </a:prstGeom>
          <a:noFill/>
        </p:spPr>
        <p:txBody>
          <a:bodyPr wrap="square" rtlCol="0">
            <a:spAutoFit/>
          </a:bodyPr>
          <a:lstStyle/>
          <a:p>
            <a:r>
              <a:rPr lang="en-US" sz="2000" b="1" dirty="0">
                <a:solidFill>
                  <a:prstClr val="black"/>
                </a:solidFill>
              </a:rPr>
              <a:t>American Society of Business Publication Editors Awards</a:t>
            </a:r>
            <a:r>
              <a:rPr lang="en-US" sz="2000" dirty="0">
                <a:solidFill>
                  <a:prstClr val="black"/>
                </a:solidFill>
              </a:rPr>
              <a:t>: Radiology Directory </a:t>
            </a:r>
            <a:br>
              <a:rPr lang="en-US" sz="2000" dirty="0">
                <a:solidFill>
                  <a:prstClr val="black"/>
                </a:solidFill>
              </a:rPr>
            </a:br>
            <a:r>
              <a:rPr lang="en-US" sz="2000" dirty="0">
                <a:solidFill>
                  <a:prstClr val="black"/>
                </a:solidFill>
              </a:rPr>
              <a:t>(2005-2007); Cover Design (1998, 2000, 2005, 2007, 2008); Case History (1999); New Web Publication (2005); Opening Page/Spread (2005-2008); Individual Profile (2007) </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651760"/>
            <a:ext cx="9083042" cy="707886"/>
          </a:xfrm>
          <a:prstGeom prst="rect">
            <a:avLst/>
          </a:prstGeom>
          <a:noFill/>
        </p:spPr>
        <p:txBody>
          <a:bodyPr wrap="square" rtlCol="0">
            <a:spAutoFit/>
          </a:bodyPr>
          <a:lstStyle/>
          <a:p>
            <a:r>
              <a:rPr lang="en-US" sz="2000" b="1" dirty="0"/>
              <a:t>American Society of Healthcare Publication Editors Awards: </a:t>
            </a:r>
            <a:r>
              <a:rPr lang="en-US" sz="2000" dirty="0"/>
              <a:t>Case Study (2006); Radiology Directory (2006, 2007); Cover (2005-2008); Opening Spread (2007, 2008)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email">
              <a:extLst>
                <a:ext uri="{28A0092B-C50C-407E-A947-70E740481C1C}">
                  <a14:useLocalDpi xmlns:a14="http://schemas.microsoft.com/office/drawing/2010/main"/>
                </a:ext>
              </a:extLst>
            </a:blip>
            <a:srcRect/>
            <a:stretch>
              <a:fillRect t="-4546"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3886200"/>
            <a:ext cx="8886350" cy="1015663"/>
          </a:xfrm>
          <a:prstGeom prst="rect">
            <a:avLst/>
          </a:prstGeom>
          <a:noFill/>
        </p:spPr>
        <p:txBody>
          <a:bodyPr wrap="square" rtlCol="0">
            <a:spAutoFit/>
          </a:bodyPr>
          <a:lstStyle/>
          <a:p>
            <a:r>
              <a:rPr lang="en-US" sz="2000" b="1" dirty="0"/>
              <a:t>Association for Publication Excellence (APEX) Awards: </a:t>
            </a:r>
            <a:r>
              <a:rPr lang="en-US" sz="2000" dirty="0"/>
              <a:t>Profile Article (2005); Technical Article (2006); Newsletter (2005); Cover (2007); Annual Radiology Directory (2006, 2007) </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Medical Marketing &amp; Media Award </a:t>
            </a:r>
            <a:r>
              <a:rPr lang="en-US" sz="2000" dirty="0"/>
              <a:t>for marketing communications innovation in producing media exposure through an online auction benefitting the Children’s Health Fund (2009) </a:t>
            </a:r>
          </a:p>
        </p:txBody>
      </p:sp>
      <p:sp>
        <p:nvSpPr>
          <p:cNvPr id="3" name="Slide Number Placeholder 2">
            <a:extLst>
              <a:ext uri="{FF2B5EF4-FFF2-40B4-BE49-F238E27FC236}">
                <a16:creationId xmlns:a16="http://schemas.microsoft.com/office/drawing/2014/main" id="{43951BB1-3348-281B-6749-C5723E80F10C}"/>
              </a:ext>
            </a:extLst>
          </p:cNvPr>
          <p:cNvSpPr>
            <a:spLocks noGrp="1"/>
          </p:cNvSpPr>
          <p:nvPr>
            <p:ph type="sldNum" sz="quarter" idx="12"/>
          </p:nvPr>
        </p:nvSpPr>
        <p:spPr/>
        <p:txBody>
          <a:bodyPr/>
          <a:lstStyle/>
          <a:p>
            <a:fld id="{96E69268-9C8B-4EBF-A9EE-DC5DC2D48DC3}" type="slidenum">
              <a:rPr lang="en-US" smtClean="0"/>
              <a:pPr/>
              <a:t>7</a:t>
            </a:fld>
            <a:endParaRPr lang="en-US"/>
          </a:p>
        </p:txBody>
      </p:sp>
    </p:spTree>
    <p:extLst>
      <p:ext uri="{BB962C8B-B14F-4D97-AF65-F5344CB8AC3E}">
        <p14:creationId xmlns:p14="http://schemas.microsoft.com/office/powerpoint/2010/main" val="15252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Awards &amp; Recognitions </a:t>
            </a:r>
            <a:r>
              <a:rPr lang="en-US" sz="2000" dirty="0"/>
              <a:t>(continued)</a:t>
            </a:r>
          </a:p>
        </p:txBody>
      </p:sp>
      <p:sp>
        <p:nvSpPr>
          <p:cNvPr id="8" name="Rectangle: Rounded Corners 7">
            <a:extLst>
              <a:ext uri="{FF2B5EF4-FFF2-40B4-BE49-F238E27FC236}">
                <a16:creationId xmlns:a16="http://schemas.microsoft.com/office/drawing/2014/main" id="{54087B12-39C1-4DA3-851C-9AF7DC48C725}"/>
              </a:ext>
            </a:extLst>
          </p:cNvPr>
          <p:cNvSpPr/>
          <p:nvPr/>
        </p:nvSpPr>
        <p:spPr>
          <a:xfrm>
            <a:off x="609441" y="9906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651FFB7-6319-482A-908E-0270488C6BBE}"/>
              </a:ext>
            </a:extLst>
          </p:cNvPr>
          <p:cNvSpPr/>
          <p:nvPr/>
        </p:nvSpPr>
        <p:spPr>
          <a:xfrm>
            <a:off x="789463" y="1131273"/>
            <a:ext cx="1371600" cy="1005840"/>
          </a:xfrm>
          <a:prstGeom prst="round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1C0AA-C02B-41B0-A035-2311511E3223}"/>
              </a:ext>
            </a:extLst>
          </p:cNvPr>
          <p:cNvSpPr txBox="1"/>
          <p:nvPr/>
        </p:nvSpPr>
        <p:spPr>
          <a:xfrm>
            <a:off x="2237262" y="1273314"/>
            <a:ext cx="9267350" cy="707886"/>
          </a:xfrm>
          <a:prstGeom prst="rect">
            <a:avLst/>
          </a:prstGeom>
          <a:noFill/>
        </p:spPr>
        <p:txBody>
          <a:bodyPr wrap="square" rtlCol="0">
            <a:spAutoFit/>
          </a:bodyPr>
          <a:lstStyle/>
          <a:p>
            <a:r>
              <a:rPr lang="en-US" sz="2000" b="1" dirty="0"/>
              <a:t>Optum (United Health Group) Inspire Marketing Award </a:t>
            </a:r>
            <a:r>
              <a:rPr lang="en-US" sz="2000" dirty="0"/>
              <a:t>(Finalist) for the successful Optum360 rebranding campaign for the business unit (2019)</a:t>
            </a:r>
          </a:p>
        </p:txBody>
      </p:sp>
      <p:sp>
        <p:nvSpPr>
          <p:cNvPr id="11" name="Rectangle: Rounded Corners 10">
            <a:extLst>
              <a:ext uri="{FF2B5EF4-FFF2-40B4-BE49-F238E27FC236}">
                <a16:creationId xmlns:a16="http://schemas.microsoft.com/office/drawing/2014/main" id="{AD8DB011-7C45-45F7-886F-FB18C150E522}"/>
              </a:ext>
            </a:extLst>
          </p:cNvPr>
          <p:cNvSpPr/>
          <p:nvPr/>
        </p:nvSpPr>
        <p:spPr>
          <a:xfrm>
            <a:off x="608012" y="23622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D6C1B0-5CDA-466A-9F2C-011D5E36A73F}"/>
              </a:ext>
            </a:extLst>
          </p:cNvPr>
          <p:cNvSpPr/>
          <p:nvPr/>
        </p:nvSpPr>
        <p:spPr>
          <a:xfrm>
            <a:off x="789463" y="2499360"/>
            <a:ext cx="1371600" cy="1005840"/>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200A9B-C304-48D2-92A9-D0F2B2112422}"/>
              </a:ext>
            </a:extLst>
          </p:cNvPr>
          <p:cNvSpPr txBox="1"/>
          <p:nvPr/>
        </p:nvSpPr>
        <p:spPr>
          <a:xfrm>
            <a:off x="2237262" y="2514600"/>
            <a:ext cx="9083042" cy="1015663"/>
          </a:xfrm>
          <a:prstGeom prst="rect">
            <a:avLst/>
          </a:prstGeom>
          <a:noFill/>
        </p:spPr>
        <p:txBody>
          <a:bodyPr wrap="square" rtlCol="0">
            <a:spAutoFit/>
          </a:bodyPr>
          <a:lstStyle/>
          <a:p>
            <a:r>
              <a:rPr lang="en-US" sz="2000" b="1" dirty="0"/>
              <a:t>PRSourceCode Award </a:t>
            </a:r>
            <a:r>
              <a:rPr lang="en-US" sz="2000" dirty="0"/>
              <a:t>for Siemens Healthcare U.S. as one of the top corporate public relations teams in the technology industry, as well as top honors in the healthcare sector (2010) </a:t>
            </a:r>
          </a:p>
        </p:txBody>
      </p:sp>
      <p:sp>
        <p:nvSpPr>
          <p:cNvPr id="14" name="Rectangle: Rounded Corners 13">
            <a:extLst>
              <a:ext uri="{FF2B5EF4-FFF2-40B4-BE49-F238E27FC236}">
                <a16:creationId xmlns:a16="http://schemas.microsoft.com/office/drawing/2014/main" id="{29302940-969F-42F7-9290-ABF7F4BABAD4}"/>
              </a:ext>
            </a:extLst>
          </p:cNvPr>
          <p:cNvSpPr/>
          <p:nvPr/>
        </p:nvSpPr>
        <p:spPr>
          <a:xfrm>
            <a:off x="608012" y="37338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F632D66-8C01-4ADD-82DD-BD6A1AEF0A38}"/>
              </a:ext>
            </a:extLst>
          </p:cNvPr>
          <p:cNvSpPr/>
          <p:nvPr/>
        </p:nvSpPr>
        <p:spPr>
          <a:xfrm>
            <a:off x="774938" y="3872499"/>
            <a:ext cx="1371600" cy="1005840"/>
          </a:xfrm>
          <a:prstGeom prst="round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034872-FE42-4B1E-8930-E86FC59513B8}"/>
              </a:ext>
            </a:extLst>
          </p:cNvPr>
          <p:cNvSpPr txBox="1"/>
          <p:nvPr/>
        </p:nvSpPr>
        <p:spPr>
          <a:xfrm>
            <a:off x="2237262" y="4023360"/>
            <a:ext cx="9083042" cy="707886"/>
          </a:xfrm>
          <a:prstGeom prst="rect">
            <a:avLst/>
          </a:prstGeom>
          <a:noFill/>
        </p:spPr>
        <p:txBody>
          <a:bodyPr wrap="square" rtlCol="0">
            <a:spAutoFit/>
          </a:bodyPr>
          <a:lstStyle/>
          <a:p>
            <a:r>
              <a:rPr lang="en-US" sz="2000" b="1" dirty="0"/>
              <a:t>Siemens Communications Award </a:t>
            </a:r>
            <a:r>
              <a:rPr lang="en-US" sz="2000" dirty="0"/>
              <a:t>(awarded across the global organization) for team collaboration and creativity in promoting the Siemens brand (2008)</a:t>
            </a:r>
          </a:p>
        </p:txBody>
      </p:sp>
      <p:sp>
        <p:nvSpPr>
          <p:cNvPr id="17" name="Rectangle: Rounded Corners 16">
            <a:extLst>
              <a:ext uri="{FF2B5EF4-FFF2-40B4-BE49-F238E27FC236}">
                <a16:creationId xmlns:a16="http://schemas.microsoft.com/office/drawing/2014/main" id="{3DB1954D-A4F1-4FAE-B8A5-91CA34C4C071}"/>
              </a:ext>
            </a:extLst>
          </p:cNvPr>
          <p:cNvSpPr/>
          <p:nvPr/>
        </p:nvSpPr>
        <p:spPr>
          <a:xfrm>
            <a:off x="608012" y="5105400"/>
            <a:ext cx="10969943" cy="1280160"/>
          </a:xfrm>
          <a:prstGeom prst="roundRect">
            <a:avLst/>
          </a:prstGeom>
          <a:solidFill>
            <a:srgbClr val="EEF7F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210952C-2339-4671-BBCE-41AE88152E97}"/>
              </a:ext>
            </a:extLst>
          </p:cNvPr>
          <p:cNvSpPr/>
          <p:nvPr/>
        </p:nvSpPr>
        <p:spPr>
          <a:xfrm>
            <a:off x="789463" y="5242560"/>
            <a:ext cx="1371600" cy="1005840"/>
          </a:xfrm>
          <a:prstGeom prst="roundRect">
            <a:avLst/>
          </a:prstGeom>
          <a:blipFill dpi="0" rotWithShape="1">
            <a:blip r:embed="rId5" cstate="email">
              <a:extLst>
                <a:ext uri="{28A0092B-C50C-407E-A947-70E740481C1C}">
                  <a14:useLocalDpi xmlns:a14="http://schemas.microsoft.com/office/drawing/2010/main"/>
                </a:ext>
              </a:extLst>
            </a:blip>
            <a:srcRect/>
            <a:stretch>
              <a:fillRect l="-3334" t="-4546" r="-3334" b="-4546"/>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52ACFF-702C-4007-ADEC-F650002C232C}"/>
              </a:ext>
            </a:extLst>
          </p:cNvPr>
          <p:cNvSpPr txBox="1"/>
          <p:nvPr/>
        </p:nvSpPr>
        <p:spPr>
          <a:xfrm>
            <a:off x="2237262" y="5257800"/>
            <a:ext cx="9083042" cy="1015663"/>
          </a:xfrm>
          <a:prstGeom prst="rect">
            <a:avLst/>
          </a:prstGeom>
          <a:noFill/>
        </p:spPr>
        <p:txBody>
          <a:bodyPr wrap="square" rtlCol="0">
            <a:spAutoFit/>
          </a:bodyPr>
          <a:lstStyle/>
          <a:p>
            <a:r>
              <a:rPr lang="en-US" sz="2000" b="1" dirty="0"/>
              <a:t>Trade Association Business Publications International Awards</a:t>
            </a:r>
            <a:r>
              <a:rPr lang="en-US" sz="2000" dirty="0"/>
              <a:t>: b2b Web Site (2008); Single Issue (2004); Cover (2004, 2005, 2007, 2008); Opening Page/Spread (2005, 2007, 2008); Department (2008); Radiology Directory (2006) </a:t>
            </a:r>
          </a:p>
        </p:txBody>
      </p:sp>
      <p:sp>
        <p:nvSpPr>
          <p:cNvPr id="3" name="Slide Number Placeholder 2">
            <a:extLst>
              <a:ext uri="{FF2B5EF4-FFF2-40B4-BE49-F238E27FC236}">
                <a16:creationId xmlns:a16="http://schemas.microsoft.com/office/drawing/2014/main" id="{B9B81F65-30EB-11E0-9478-370B3E85231C}"/>
              </a:ext>
            </a:extLst>
          </p:cNvPr>
          <p:cNvSpPr>
            <a:spLocks noGrp="1"/>
          </p:cNvSpPr>
          <p:nvPr>
            <p:ph type="sldNum" sz="quarter" idx="12"/>
          </p:nvPr>
        </p:nvSpPr>
        <p:spPr>
          <a:xfrm>
            <a:off x="8735325" y="6340475"/>
            <a:ext cx="2844059" cy="365125"/>
          </a:xfrm>
        </p:spPr>
        <p:txBody>
          <a:bodyPr/>
          <a:lstStyle/>
          <a:p>
            <a:fld id="{96E69268-9C8B-4EBF-A9EE-DC5DC2D48DC3}" type="slidenum">
              <a:rPr lang="en-US" smtClean="0"/>
              <a:pPr/>
              <a:t>8</a:t>
            </a:fld>
            <a:endParaRPr lang="en-US"/>
          </a:p>
        </p:txBody>
      </p:sp>
    </p:spTree>
    <p:extLst>
      <p:ext uri="{BB962C8B-B14F-4D97-AF65-F5344CB8AC3E}">
        <p14:creationId xmlns:p14="http://schemas.microsoft.com/office/powerpoint/2010/main" val="27820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50ADD9-756B-E3FC-7D4C-38D884039B4E}"/>
              </a:ext>
            </a:extLst>
          </p:cNvPr>
          <p:cNvSpPr/>
          <p:nvPr/>
        </p:nvSpPr>
        <p:spPr>
          <a:xfrm>
            <a:off x="6246812" y="1600200"/>
            <a:ext cx="5181600" cy="3137401"/>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C40711-6D66-3245-310E-1C483541FABC}"/>
              </a:ext>
            </a:extLst>
          </p:cNvPr>
          <p:cNvSpPr/>
          <p:nvPr/>
        </p:nvSpPr>
        <p:spPr>
          <a:xfrm>
            <a:off x="684212" y="1089660"/>
            <a:ext cx="5181600" cy="5311140"/>
          </a:xfrm>
          <a:prstGeom prst="rect">
            <a:avLst/>
          </a:prstGeom>
          <a:solidFill>
            <a:srgbClr val="EEF7F8"/>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B7DF2-AACA-4EB7-8C6F-7DDCA44AB0FC}"/>
              </a:ext>
            </a:extLst>
          </p:cNvPr>
          <p:cNvSpPr>
            <a:spLocks noGrp="1"/>
          </p:cNvSpPr>
          <p:nvPr>
            <p:ph type="title"/>
          </p:nvPr>
        </p:nvSpPr>
        <p:spPr>
          <a:xfrm>
            <a:off x="609441" y="274639"/>
            <a:ext cx="10969943" cy="639761"/>
          </a:xfrm>
        </p:spPr>
        <p:txBody>
          <a:bodyPr/>
          <a:lstStyle/>
          <a:p>
            <a:r>
              <a:rPr lang="en-US" sz="2800" dirty="0"/>
              <a:t>Technical &amp; Workplace Skills</a:t>
            </a:r>
          </a:p>
        </p:txBody>
      </p:sp>
      <p:sp>
        <p:nvSpPr>
          <p:cNvPr id="13" name="TextBox 12">
            <a:extLst>
              <a:ext uri="{FF2B5EF4-FFF2-40B4-BE49-F238E27FC236}">
                <a16:creationId xmlns:a16="http://schemas.microsoft.com/office/drawing/2014/main" id="{20200A9B-C304-48D2-92A9-D0F2B2112422}"/>
              </a:ext>
            </a:extLst>
          </p:cNvPr>
          <p:cNvSpPr txBox="1"/>
          <p:nvPr/>
        </p:nvSpPr>
        <p:spPr>
          <a:xfrm>
            <a:off x="6856412" y="1676400"/>
            <a:ext cx="4038600" cy="3062377"/>
          </a:xfrm>
          <a:prstGeom prst="rect">
            <a:avLst/>
          </a:prstGeom>
          <a:noFill/>
        </p:spPr>
        <p:txBody>
          <a:bodyPr wrap="square" rtlCol="0">
            <a:spAutoFit/>
          </a:bodyPr>
          <a:lstStyle/>
          <a:p>
            <a:pPr marL="342900" indent="-342900">
              <a:spcAft>
                <a:spcPts val="500"/>
              </a:spcAft>
              <a:buFont typeface="Wingdings" panose="05000000000000000000" pitchFamily="2" charset="2"/>
              <a:buChar char="Ø"/>
            </a:pPr>
            <a:r>
              <a:rPr lang="en-US" dirty="0">
                <a:solidFill>
                  <a:schemeClr val="tx2">
                    <a:lumMod val="75000"/>
                  </a:schemeClr>
                </a:solidFill>
              </a:rPr>
              <a:t>Web Content Management Systems</a:t>
            </a:r>
          </a:p>
          <a:p>
            <a:pPr marL="342900" indent="-342900">
              <a:spcAft>
                <a:spcPts val="500"/>
              </a:spcAft>
              <a:buFont typeface="Wingdings" panose="05000000000000000000" pitchFamily="2" charset="2"/>
              <a:buChar char="Ø"/>
            </a:pPr>
            <a:r>
              <a:rPr lang="en-US" dirty="0">
                <a:solidFill>
                  <a:schemeClr val="tx2">
                    <a:lumMod val="75000"/>
                  </a:schemeClr>
                </a:solidFill>
              </a:rPr>
              <a:t>Umbraco</a:t>
            </a:r>
          </a:p>
          <a:p>
            <a:pPr marL="342900" indent="-342900">
              <a:spcAft>
                <a:spcPts val="500"/>
              </a:spcAft>
              <a:buFont typeface="Wingdings" panose="05000000000000000000" pitchFamily="2" charset="2"/>
              <a:buChar char="Ø"/>
            </a:pPr>
            <a:r>
              <a:rPr lang="en-US" dirty="0">
                <a:solidFill>
                  <a:schemeClr val="tx2">
                    <a:lumMod val="75000"/>
                  </a:schemeClr>
                </a:solidFill>
              </a:rPr>
              <a:t>Dreamweaver</a:t>
            </a:r>
          </a:p>
          <a:p>
            <a:pPr marL="342900" indent="-342900">
              <a:spcAft>
                <a:spcPts val="500"/>
              </a:spcAft>
              <a:buFont typeface="Wingdings" panose="05000000000000000000" pitchFamily="2" charset="2"/>
              <a:buChar char="Ø"/>
            </a:pPr>
            <a:r>
              <a:rPr lang="en-US" dirty="0">
                <a:solidFill>
                  <a:schemeClr val="tx2">
                    <a:lumMod val="75000"/>
                  </a:schemeClr>
                </a:solidFill>
              </a:rPr>
              <a:t>Weebly</a:t>
            </a:r>
          </a:p>
          <a:p>
            <a:pPr marL="342900" indent="-342900">
              <a:spcAft>
                <a:spcPts val="500"/>
              </a:spcAft>
              <a:buFont typeface="Wingdings" panose="05000000000000000000" pitchFamily="2" charset="2"/>
              <a:buChar char="Ø"/>
            </a:pPr>
            <a:r>
              <a:rPr lang="en-US" dirty="0">
                <a:solidFill>
                  <a:schemeClr val="tx2">
                    <a:lumMod val="75000"/>
                  </a:schemeClr>
                </a:solidFill>
              </a:rPr>
              <a:t>WordPress</a:t>
            </a:r>
          </a:p>
          <a:p>
            <a:pPr marL="342900" indent="-342900">
              <a:spcAft>
                <a:spcPts val="500"/>
              </a:spcAft>
              <a:buFont typeface="Wingdings" panose="05000000000000000000" pitchFamily="2" charset="2"/>
              <a:buChar char="Ø"/>
            </a:pPr>
            <a:r>
              <a:rPr lang="en-US" dirty="0">
                <a:solidFill>
                  <a:schemeClr val="tx2">
                    <a:lumMod val="75000"/>
                  </a:schemeClr>
                </a:solidFill>
              </a:rPr>
              <a:t>QuarkXPress</a:t>
            </a:r>
          </a:p>
        </p:txBody>
      </p:sp>
      <p:sp>
        <p:nvSpPr>
          <p:cNvPr id="4" name="TextBox 3">
            <a:extLst>
              <a:ext uri="{FF2B5EF4-FFF2-40B4-BE49-F238E27FC236}">
                <a16:creationId xmlns:a16="http://schemas.microsoft.com/office/drawing/2014/main" id="{1317F69D-24CD-3540-31D4-A53ADA9C0ED5}"/>
              </a:ext>
            </a:extLst>
          </p:cNvPr>
          <p:cNvSpPr txBox="1"/>
          <p:nvPr/>
        </p:nvSpPr>
        <p:spPr>
          <a:xfrm>
            <a:off x="1217612" y="1676400"/>
            <a:ext cx="4210533" cy="4667945"/>
          </a:xfrm>
          <a:prstGeom prst="rect">
            <a:avLst/>
          </a:prstGeom>
          <a:noFill/>
        </p:spPr>
        <p:txBody>
          <a:bodyPr wrap="square" rtlCol="0">
            <a:spAutoFit/>
          </a:bodyPr>
          <a:lstStyle/>
          <a:p>
            <a:pPr marL="342900" indent="-342900">
              <a:spcAft>
                <a:spcPts val="400"/>
              </a:spcAft>
              <a:buFont typeface="Wingdings" panose="05000000000000000000" pitchFamily="2" charset="2"/>
              <a:buChar char="Ø"/>
            </a:pPr>
            <a:r>
              <a:rPr lang="en-US" dirty="0">
                <a:solidFill>
                  <a:schemeClr val="tx2">
                    <a:lumMod val="75000"/>
                  </a:schemeClr>
                </a:solidFill>
              </a:rPr>
              <a:t>Gemini AI</a:t>
            </a:r>
          </a:p>
          <a:p>
            <a:pPr marL="342900" indent="-342900">
              <a:spcAft>
                <a:spcPts val="400"/>
              </a:spcAft>
              <a:buFont typeface="Wingdings" panose="05000000000000000000" pitchFamily="2" charset="2"/>
              <a:buChar char="Ø"/>
            </a:pPr>
            <a:r>
              <a:rPr lang="en-US" dirty="0">
                <a:solidFill>
                  <a:schemeClr val="tx2">
                    <a:lumMod val="75000"/>
                  </a:schemeClr>
                </a:solidFill>
              </a:rPr>
              <a:t>Microsoft Office</a:t>
            </a:r>
          </a:p>
          <a:p>
            <a:pPr marL="342900" indent="-342900">
              <a:spcAft>
                <a:spcPts val="400"/>
              </a:spcAft>
              <a:buFont typeface="Wingdings" panose="05000000000000000000" pitchFamily="2" charset="2"/>
              <a:buChar char="Ø"/>
            </a:pPr>
            <a:r>
              <a:rPr lang="en-US" dirty="0">
                <a:solidFill>
                  <a:schemeClr val="tx2">
                    <a:lumMod val="75000"/>
                  </a:schemeClr>
                </a:solidFill>
              </a:rPr>
              <a:t>Adobe Pro / Creative Cloud </a:t>
            </a:r>
          </a:p>
          <a:p>
            <a:pPr marL="342900" indent="-342900">
              <a:spcAft>
                <a:spcPts val="400"/>
              </a:spcAft>
              <a:buFont typeface="Wingdings" panose="05000000000000000000" pitchFamily="2" charset="2"/>
              <a:buChar char="Ø"/>
            </a:pPr>
            <a:r>
              <a:rPr lang="en-US" dirty="0">
                <a:solidFill>
                  <a:schemeClr val="tx2">
                    <a:lumMod val="75000"/>
                  </a:schemeClr>
                </a:solidFill>
              </a:rPr>
              <a:t>Sharepoint</a:t>
            </a:r>
          </a:p>
          <a:p>
            <a:pPr marL="342900" indent="-342900">
              <a:spcAft>
                <a:spcPts val="400"/>
              </a:spcAft>
              <a:buFont typeface="Wingdings" panose="05000000000000000000" pitchFamily="2" charset="2"/>
              <a:buChar char="Ø"/>
            </a:pPr>
            <a:r>
              <a:rPr lang="en-US" dirty="0">
                <a:solidFill>
                  <a:schemeClr val="tx2">
                    <a:lumMod val="75000"/>
                  </a:schemeClr>
                </a:solidFill>
              </a:rPr>
              <a:t>Salesforce</a:t>
            </a:r>
          </a:p>
          <a:p>
            <a:pPr marL="342900" indent="-342900">
              <a:spcAft>
                <a:spcPts val="400"/>
              </a:spcAft>
              <a:buFont typeface="Wingdings" panose="05000000000000000000" pitchFamily="2" charset="2"/>
              <a:buChar char="Ø"/>
            </a:pPr>
            <a:r>
              <a:rPr lang="en-US" dirty="0">
                <a:solidFill>
                  <a:schemeClr val="tx2">
                    <a:lumMod val="75000"/>
                  </a:schemeClr>
                </a:solidFill>
              </a:rPr>
              <a:t>Cision</a:t>
            </a:r>
          </a:p>
          <a:p>
            <a:pPr marL="342900" indent="-342900">
              <a:spcAft>
                <a:spcPts val="400"/>
              </a:spcAft>
              <a:buFont typeface="Wingdings" panose="05000000000000000000" pitchFamily="2" charset="2"/>
              <a:buChar char="Ø"/>
            </a:pPr>
            <a:r>
              <a:rPr lang="en-US" dirty="0">
                <a:solidFill>
                  <a:schemeClr val="tx2">
                    <a:lumMod val="75000"/>
                  </a:schemeClr>
                </a:solidFill>
              </a:rPr>
              <a:t>Associated Press style</a:t>
            </a:r>
          </a:p>
          <a:p>
            <a:pPr marL="342900" indent="-342900">
              <a:spcAft>
                <a:spcPts val="400"/>
              </a:spcAft>
              <a:buFont typeface="Wingdings" panose="05000000000000000000" pitchFamily="2" charset="2"/>
              <a:buChar char="Ø"/>
            </a:pPr>
            <a:r>
              <a:rPr lang="en-US" dirty="0">
                <a:solidFill>
                  <a:schemeClr val="tx2">
                    <a:lumMod val="75000"/>
                  </a:schemeClr>
                </a:solidFill>
              </a:rPr>
              <a:t>WebEx</a:t>
            </a:r>
          </a:p>
          <a:p>
            <a:pPr marL="342900" indent="-342900">
              <a:spcAft>
                <a:spcPts val="400"/>
              </a:spcAft>
              <a:buFont typeface="Wingdings" panose="05000000000000000000" pitchFamily="2" charset="2"/>
              <a:buChar char="Ø"/>
            </a:pPr>
            <a:r>
              <a:rPr lang="en-US" dirty="0">
                <a:solidFill>
                  <a:schemeClr val="tx2">
                    <a:lumMod val="75000"/>
                  </a:schemeClr>
                </a:solidFill>
              </a:rPr>
              <a:t>Zoom</a:t>
            </a:r>
          </a:p>
          <a:p>
            <a:pPr marL="342900" indent="-342900">
              <a:spcAft>
                <a:spcPts val="400"/>
              </a:spcAft>
              <a:buFont typeface="Wingdings" panose="05000000000000000000" pitchFamily="2" charset="2"/>
              <a:buChar char="Ø"/>
            </a:pPr>
            <a:r>
              <a:rPr lang="en-US" dirty="0">
                <a:solidFill>
                  <a:schemeClr val="tx2">
                    <a:lumMod val="75000"/>
                  </a:schemeClr>
                </a:solidFill>
              </a:rPr>
              <a:t>Skype</a:t>
            </a:r>
          </a:p>
          <a:p>
            <a:pPr marL="342900" indent="-342900">
              <a:spcAft>
                <a:spcPts val="400"/>
              </a:spcAft>
              <a:buFont typeface="Wingdings" panose="05000000000000000000" pitchFamily="2" charset="2"/>
              <a:buChar char="Ø"/>
            </a:pPr>
            <a:r>
              <a:rPr lang="en-US" dirty="0">
                <a:solidFill>
                  <a:schemeClr val="tx2">
                    <a:lumMod val="75000"/>
                  </a:schemeClr>
                </a:solidFill>
              </a:rPr>
              <a:t>Microsoft Teams / Power BI</a:t>
            </a:r>
          </a:p>
        </p:txBody>
      </p:sp>
      <p:sp>
        <p:nvSpPr>
          <p:cNvPr id="6" name="Rectangle 5">
            <a:extLst>
              <a:ext uri="{FF2B5EF4-FFF2-40B4-BE49-F238E27FC236}">
                <a16:creationId xmlns:a16="http://schemas.microsoft.com/office/drawing/2014/main" id="{3AF456A8-C1E0-7898-5E1A-7081D862862C}"/>
              </a:ext>
            </a:extLst>
          </p:cNvPr>
          <p:cNvSpPr/>
          <p:nvPr/>
        </p:nvSpPr>
        <p:spPr>
          <a:xfrm>
            <a:off x="684212" y="990600"/>
            <a:ext cx="5181600" cy="61163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Creativity and Connectivity</a:t>
            </a:r>
          </a:p>
        </p:txBody>
      </p:sp>
      <p:sp>
        <p:nvSpPr>
          <p:cNvPr id="10" name="Rectangle 9">
            <a:extLst>
              <a:ext uri="{FF2B5EF4-FFF2-40B4-BE49-F238E27FC236}">
                <a16:creationId xmlns:a16="http://schemas.microsoft.com/office/drawing/2014/main" id="{B2BCA131-3387-3DE1-69EC-1BB6054C3C29}"/>
              </a:ext>
            </a:extLst>
          </p:cNvPr>
          <p:cNvSpPr/>
          <p:nvPr/>
        </p:nvSpPr>
        <p:spPr>
          <a:xfrm>
            <a:off x="6246812" y="989580"/>
            <a:ext cx="5181600" cy="61163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Web CMS and Desktop Publishing</a:t>
            </a:r>
          </a:p>
        </p:txBody>
      </p:sp>
      <p:sp>
        <p:nvSpPr>
          <p:cNvPr id="12" name="TextBox 11">
            <a:extLst>
              <a:ext uri="{FF2B5EF4-FFF2-40B4-BE49-F238E27FC236}">
                <a16:creationId xmlns:a16="http://schemas.microsoft.com/office/drawing/2014/main" id="{E22DBC3D-BAF3-76C4-A8E7-3F956C7ED8F0}"/>
              </a:ext>
            </a:extLst>
          </p:cNvPr>
          <p:cNvSpPr txBox="1"/>
          <p:nvPr/>
        </p:nvSpPr>
        <p:spPr>
          <a:xfrm>
            <a:off x="6246812" y="4953000"/>
            <a:ext cx="3378636" cy="400110"/>
          </a:xfrm>
          <a:prstGeom prst="rect">
            <a:avLst/>
          </a:prstGeom>
          <a:noFill/>
        </p:spPr>
        <p:txBody>
          <a:bodyPr wrap="square" rtlCol="0">
            <a:spAutoFit/>
          </a:bodyPr>
          <a:lstStyle/>
          <a:p>
            <a:r>
              <a:rPr lang="en-US" sz="2000" b="1" i="1" dirty="0">
                <a:solidFill>
                  <a:schemeClr val="accent3">
                    <a:lumMod val="75000"/>
                  </a:schemeClr>
                </a:solidFill>
              </a:rPr>
              <a:t>Social Media Platforms:</a:t>
            </a:r>
          </a:p>
        </p:txBody>
      </p:sp>
      <p:pic>
        <p:nvPicPr>
          <p:cNvPr id="24" name="Picture 23" descr="A blue and white logo&#10;&#10;Description automatically generated">
            <a:extLst>
              <a:ext uri="{FF2B5EF4-FFF2-40B4-BE49-F238E27FC236}">
                <a16:creationId xmlns:a16="http://schemas.microsoft.com/office/drawing/2014/main" id="{938F1CD7-A951-BE48-EAD1-05EFEC3674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891179" y="5426145"/>
            <a:ext cx="1003833" cy="917565"/>
          </a:xfrm>
          <a:prstGeom prst="rect">
            <a:avLst/>
          </a:prstGeom>
        </p:spPr>
      </p:pic>
      <p:pic>
        <p:nvPicPr>
          <p:cNvPr id="26" name="Picture 25" descr="A black x symbol with white background&#10;&#10;Description automatically generated">
            <a:extLst>
              <a:ext uri="{FF2B5EF4-FFF2-40B4-BE49-F238E27FC236}">
                <a16:creationId xmlns:a16="http://schemas.microsoft.com/office/drawing/2014/main" id="{C42A92B8-D41B-612A-1E7D-EFAAD0530C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0412" y="5461394"/>
            <a:ext cx="914400" cy="882316"/>
          </a:xfrm>
          <a:prstGeom prst="rect">
            <a:avLst/>
          </a:prstGeom>
        </p:spPr>
      </p:pic>
      <p:pic>
        <p:nvPicPr>
          <p:cNvPr id="28" name="Picture 27" descr="A blue and black logo&#10;&#10;Description automatically generated">
            <a:extLst>
              <a:ext uri="{FF2B5EF4-FFF2-40B4-BE49-F238E27FC236}">
                <a16:creationId xmlns:a16="http://schemas.microsoft.com/office/drawing/2014/main" id="{2DC6DE86-8A94-D67B-A5F0-BD16F718B66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80213" y="5461394"/>
            <a:ext cx="1009186" cy="882316"/>
          </a:xfrm>
          <a:prstGeom prst="rect">
            <a:avLst/>
          </a:prstGeom>
        </p:spPr>
      </p:pic>
      <p:sp>
        <p:nvSpPr>
          <p:cNvPr id="3" name="Slide Number Placeholder 2">
            <a:extLst>
              <a:ext uri="{FF2B5EF4-FFF2-40B4-BE49-F238E27FC236}">
                <a16:creationId xmlns:a16="http://schemas.microsoft.com/office/drawing/2014/main" id="{28D19D71-A7CA-486A-E60D-33235DC46B94}"/>
              </a:ext>
            </a:extLst>
          </p:cNvPr>
          <p:cNvSpPr>
            <a:spLocks noGrp="1"/>
          </p:cNvSpPr>
          <p:nvPr>
            <p:ph type="sldNum" sz="quarter" idx="12"/>
          </p:nvPr>
        </p:nvSpPr>
        <p:spPr/>
        <p:txBody>
          <a:bodyPr/>
          <a:lstStyle/>
          <a:p>
            <a:fld id="{96E69268-9C8B-4EBF-A9EE-DC5DC2D48DC3}" type="slidenum">
              <a:rPr lang="en-US" smtClean="0"/>
              <a:pPr/>
              <a:t>9</a:t>
            </a:fld>
            <a:endParaRPr lang="en-US"/>
          </a:p>
        </p:txBody>
      </p:sp>
    </p:spTree>
    <p:extLst>
      <p:ext uri="{BB962C8B-B14F-4D97-AF65-F5344CB8AC3E}">
        <p14:creationId xmlns:p14="http://schemas.microsoft.com/office/powerpoint/2010/main" val="948124414"/>
      </p:ext>
    </p:extLst>
  </p:cSld>
  <p:clrMapOvr>
    <a:masterClrMapping/>
  </p:clrMapOvr>
</p:sld>
</file>

<file path=ppt/theme/theme1.xml><?xml version="1.0" encoding="utf-8"?>
<a:theme xmlns:a="http://schemas.openxmlformats.org/drawingml/2006/main" name="Office Theme">
  <a:themeElements>
    <a:clrScheme name="Custom 109">
      <a:dk1>
        <a:sysClr val="windowText" lastClr="000000"/>
      </a:dk1>
      <a:lt1>
        <a:sysClr val="window" lastClr="FFFFFF"/>
      </a:lt1>
      <a:dk2>
        <a:srgbClr val="1F497D"/>
      </a:dk2>
      <a:lt2>
        <a:srgbClr val="EEECE1"/>
      </a:lt2>
      <a:accent1>
        <a:srgbClr val="F5A34D"/>
      </a:accent1>
      <a:accent2>
        <a:srgbClr val="F27078"/>
      </a:accent2>
      <a:accent3>
        <a:srgbClr val="47ADB9"/>
      </a:accent3>
      <a:accent4>
        <a:srgbClr val="A2B973"/>
      </a:accent4>
      <a:accent5>
        <a:srgbClr val="FFF8F2"/>
      </a:accent5>
      <a:accent6>
        <a:srgbClr val="104A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2019 Calendar">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20079</TotalTime>
  <Words>4247</Words>
  <Application>Microsoft Office PowerPoint</Application>
  <PresentationFormat>Custom</PresentationFormat>
  <Paragraphs>553</Paragraphs>
  <Slides>38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Arial</vt:lpstr>
      <vt:lpstr>Arial Narrow</vt:lpstr>
      <vt:lpstr>Calibri</vt:lpstr>
      <vt:lpstr>Congenial</vt:lpstr>
      <vt:lpstr>Open Sans</vt:lpstr>
      <vt:lpstr>Wingdings</vt:lpstr>
      <vt:lpstr>Office Theme</vt:lpstr>
      <vt:lpstr>1_Office Theme</vt:lpstr>
      <vt:lpstr>PowerPoint Presentation</vt:lpstr>
      <vt:lpstr>PowerPoint Presentation</vt:lpstr>
      <vt:lpstr>PowerPoint Presentation</vt:lpstr>
      <vt:lpstr>About Me</vt:lpstr>
      <vt:lpstr>Professional Experience</vt:lpstr>
      <vt:lpstr>Award-Winning Writer</vt:lpstr>
      <vt:lpstr>Awards &amp; Recognitions</vt:lpstr>
      <vt:lpstr>Awards &amp; Recognitions (continued)</vt:lpstr>
      <vt:lpstr>Technical &amp; Workplace Skills</vt:lpstr>
      <vt:lpstr>Certifications</vt:lpstr>
      <vt:lpstr>PowerPoint Presentation</vt:lpstr>
      <vt:lpstr>Employee Communications</vt:lpstr>
      <vt:lpstr>Employee Appreciation Event Management</vt:lpstr>
      <vt:lpstr>Social Responsibility Program Management</vt:lpstr>
      <vt:lpstr>Change Management – Cigna </vt:lpstr>
      <vt:lpstr>PowerPoint Presentation</vt:lpstr>
      <vt:lpstr>Media Experience</vt:lpstr>
      <vt:lpstr>Media Relations Campaign – Siemens (2008-2010)*</vt:lpstr>
      <vt:lpstr>Media Placement Campaign – Executive Health Resources/Optum (2011-2015)</vt:lpstr>
      <vt:lpstr>Press Releases</vt:lpstr>
      <vt:lpstr>Media Production</vt:lpstr>
      <vt:lpstr>EHR University Grand Opening – Executive Health Resources (2011)</vt:lpstr>
      <vt:lpstr>Rebranding Campaign – Optum (2014-2019)</vt:lpstr>
      <vt:lpstr>Branded Items</vt:lpstr>
      <vt:lpstr>PowerPoint Presentation</vt:lpstr>
      <vt:lpstr>Customer Communication Channels</vt:lpstr>
      <vt:lpstr>Customer Event Management – Optum Forum (2017-2019)</vt:lpstr>
      <vt:lpstr>Customer Event Management: Regional Conferences – Optum (2017-2019)</vt:lpstr>
      <vt:lpstr>Customer Event Management: Promotion – Optum</vt:lpstr>
      <vt:lpstr>Customer Engagement Program – Optum (2017-2019)</vt:lpstr>
      <vt:lpstr>Customer Engagement Campaign – Optum (2016-2019)</vt:lpstr>
      <vt:lpstr>Compliance Awareness Campaign – Executive Health Resources/Optum (2016)</vt:lpstr>
      <vt:lpstr>Brochures / Flyers</vt:lpstr>
      <vt:lpstr>PowerPoint Presentation</vt:lpstr>
      <vt:lpstr>  Employee Engagement</vt:lpstr>
      <vt:lpstr>  Industry Awareness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Tom Schaffner</cp:lastModifiedBy>
  <cp:revision>757</cp:revision>
  <dcterms:created xsi:type="dcterms:W3CDTF">2013-09-12T13:05:01Z</dcterms:created>
  <dcterms:modified xsi:type="dcterms:W3CDTF">2025-10-13T00:09:17Z</dcterms:modified>
</cp:coreProperties>
</file>